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9" r:id="rId2"/>
    <p:sldId id="257" r:id="rId3"/>
    <p:sldId id="256" r:id="rId4"/>
    <p:sldId id="258" r:id="rId5"/>
  </p:sldIdLst>
  <p:sldSz cx="21374100" cy="30276800"/>
  <p:notesSz cx="6858000" cy="9144000"/>
  <p:embeddedFontLst>
    <p:embeddedFont>
      <p:font typeface="Poppins" panose="00000500000000000000" pitchFamily="2" charset="0"/>
      <p:regular r:id="rId6"/>
    </p:embeddedFont>
    <p:embeddedFont>
      <p:font typeface="Poppins Bold" panose="00000800000000000000"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2" d="100"/>
          <a:sy n="12" d="100"/>
        </p:scale>
        <p:origin x="2316" y="1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8.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svg"/><Relationship Id="rId18" Type="http://schemas.openxmlformats.org/officeDocument/2006/relationships/image" Target="../media/image27.svg"/><Relationship Id="rId3" Type="http://schemas.openxmlformats.org/officeDocument/2006/relationships/image" Target="../media/image13.png"/><Relationship Id="rId21" Type="http://schemas.openxmlformats.org/officeDocument/2006/relationships/image" Target="../media/image30.sv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png"/><Relationship Id="rId16" Type="http://schemas.openxmlformats.org/officeDocument/2006/relationships/image" Target="../media/image25.png"/><Relationship Id="rId20"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3.png"/><Relationship Id="rId15" Type="http://schemas.openxmlformats.org/officeDocument/2006/relationships/image" Target="../media/image24.png"/><Relationship Id="rId10" Type="http://schemas.openxmlformats.org/officeDocument/2006/relationships/image" Target="../media/image19.svg"/><Relationship Id="rId19" Type="http://schemas.openxmlformats.org/officeDocument/2006/relationships/image" Target="../media/image28.svg"/><Relationship Id="rId4" Type="http://schemas.openxmlformats.org/officeDocument/2006/relationships/image" Target="../media/image14.pn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1378003" y="8948862"/>
            <a:ext cx="4475086" cy="893249"/>
            <a:chOff x="0" y="0"/>
            <a:chExt cx="5966781" cy="1190999"/>
          </a:xfrm>
        </p:grpSpPr>
        <p:sp>
          <p:nvSpPr>
            <p:cNvPr id="5" name="Freeform 5"/>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6" name="TextBox 6"/>
            <p:cNvSpPr txBox="1"/>
            <p:nvPr/>
          </p:nvSpPr>
          <p:spPr>
            <a:xfrm>
              <a:off x="1213821" y="69968"/>
              <a:ext cx="4752961"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Introdução</a:t>
              </a:r>
            </a:p>
          </p:txBody>
        </p:sp>
      </p:grpSp>
      <p:grpSp>
        <p:nvGrpSpPr>
          <p:cNvPr id="7" name="Group 7"/>
          <p:cNvGrpSpPr/>
          <p:nvPr/>
        </p:nvGrpSpPr>
        <p:grpSpPr>
          <a:xfrm>
            <a:off x="3349596" y="8104328"/>
            <a:ext cx="14399061" cy="262920"/>
            <a:chOff x="0" y="0"/>
            <a:chExt cx="19198748" cy="350560"/>
          </a:xfrm>
        </p:grpSpPr>
        <p:sp>
          <p:nvSpPr>
            <p:cNvPr id="8" name="Freeform 8"/>
            <p:cNvSpPr/>
            <p:nvPr/>
          </p:nvSpPr>
          <p:spPr>
            <a:xfrm>
              <a:off x="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9" name="Freeform 9"/>
            <p:cNvSpPr/>
            <p:nvPr/>
          </p:nvSpPr>
          <p:spPr>
            <a:xfrm>
              <a:off x="2532519"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0" name="Freeform 10"/>
            <p:cNvSpPr/>
            <p:nvPr/>
          </p:nvSpPr>
          <p:spPr>
            <a:xfrm>
              <a:off x="5081336"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1" name="Freeform 11"/>
            <p:cNvSpPr/>
            <p:nvPr/>
          </p:nvSpPr>
          <p:spPr>
            <a:xfrm>
              <a:off x="762002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2" name="Freeform 12"/>
            <p:cNvSpPr/>
            <p:nvPr/>
          </p:nvSpPr>
          <p:spPr>
            <a:xfrm>
              <a:off x="1016814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3" name="Freeform 13"/>
            <p:cNvSpPr/>
            <p:nvPr/>
          </p:nvSpPr>
          <p:spPr>
            <a:xfrm>
              <a:off x="12706828"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4" name="Freeform 14"/>
            <p:cNvSpPr/>
            <p:nvPr/>
          </p:nvSpPr>
          <p:spPr>
            <a:xfrm>
              <a:off x="1525494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grpSp>
      <p:grpSp>
        <p:nvGrpSpPr>
          <p:cNvPr id="15" name="Group 15"/>
          <p:cNvGrpSpPr/>
          <p:nvPr/>
        </p:nvGrpSpPr>
        <p:grpSpPr>
          <a:xfrm>
            <a:off x="11079799" y="8948862"/>
            <a:ext cx="4015004" cy="893249"/>
            <a:chOff x="0" y="0"/>
            <a:chExt cx="5353339" cy="1190999"/>
          </a:xfrm>
        </p:grpSpPr>
        <p:sp>
          <p:nvSpPr>
            <p:cNvPr id="16" name="Freeform 16"/>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7" name="TextBox 17"/>
            <p:cNvSpPr txBox="1"/>
            <p:nvPr/>
          </p:nvSpPr>
          <p:spPr>
            <a:xfrm>
              <a:off x="1213821" y="69968"/>
              <a:ext cx="4139518"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Métodos</a:t>
              </a:r>
            </a:p>
          </p:txBody>
        </p:sp>
      </p:grpSp>
      <p:sp>
        <p:nvSpPr>
          <p:cNvPr id="18" name="Freeform 18"/>
          <p:cNvSpPr/>
          <p:nvPr/>
        </p:nvSpPr>
        <p:spPr>
          <a:xfrm>
            <a:off x="2033153" y="13627747"/>
            <a:ext cx="1316443" cy="1316443"/>
          </a:xfrm>
          <a:custGeom>
            <a:avLst/>
            <a:gdLst/>
            <a:ahLst/>
            <a:cxnLst/>
            <a:rect l="l" t="t" r="r" b="b"/>
            <a:pathLst>
              <a:path w="1316443" h="1316443">
                <a:moveTo>
                  <a:pt x="0" y="0"/>
                </a:moveTo>
                <a:lnTo>
                  <a:pt x="1316443" y="0"/>
                </a:lnTo>
                <a:lnTo>
                  <a:pt x="1316443" y="1316443"/>
                </a:lnTo>
                <a:lnTo>
                  <a:pt x="0" y="13164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pt-PT"/>
          </a:p>
        </p:txBody>
      </p:sp>
      <p:sp>
        <p:nvSpPr>
          <p:cNvPr id="19" name="Freeform 19"/>
          <p:cNvSpPr/>
          <p:nvPr/>
        </p:nvSpPr>
        <p:spPr>
          <a:xfrm>
            <a:off x="11422332" y="13876288"/>
            <a:ext cx="8046547" cy="1206982"/>
          </a:xfrm>
          <a:custGeom>
            <a:avLst/>
            <a:gdLst/>
            <a:ahLst/>
            <a:cxnLst/>
            <a:rect l="l" t="t" r="r" b="b"/>
            <a:pathLst>
              <a:path w="8046547" h="1206982">
                <a:moveTo>
                  <a:pt x="0" y="0"/>
                </a:moveTo>
                <a:lnTo>
                  <a:pt x="8046547" y="0"/>
                </a:lnTo>
                <a:lnTo>
                  <a:pt x="8046547" y="1206982"/>
                </a:lnTo>
                <a:lnTo>
                  <a:pt x="0" y="12069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pt-PT"/>
          </a:p>
        </p:txBody>
      </p:sp>
      <p:sp>
        <p:nvSpPr>
          <p:cNvPr id="20" name="TextBox 20"/>
          <p:cNvSpPr txBox="1"/>
          <p:nvPr/>
        </p:nvSpPr>
        <p:spPr>
          <a:xfrm>
            <a:off x="1729807" y="4725948"/>
            <a:ext cx="15246077" cy="975716"/>
          </a:xfrm>
          <a:prstGeom prst="rect">
            <a:avLst/>
          </a:prstGeom>
        </p:spPr>
        <p:txBody>
          <a:bodyPr lIns="0" tIns="0" rIns="0" bIns="0" rtlCol="0" anchor="t">
            <a:spAutoFit/>
          </a:bodyPr>
          <a:lstStyle/>
          <a:p>
            <a:pPr algn="l">
              <a:lnSpc>
                <a:spcPts val="7061"/>
              </a:lnSpc>
            </a:pPr>
            <a:r>
              <a:rPr lang="en-US" sz="6599" b="1">
                <a:solidFill>
                  <a:srgbClr val="3E82AF"/>
                </a:solidFill>
                <a:latin typeface="Poppins Bold"/>
                <a:ea typeface="Poppins Bold"/>
                <a:cs typeface="Poppins Bold"/>
                <a:sym typeface="Poppins Bold"/>
              </a:rPr>
              <a:t>TÍTULO DO PÓSTER </a:t>
            </a:r>
          </a:p>
        </p:txBody>
      </p:sp>
      <p:sp>
        <p:nvSpPr>
          <p:cNvPr id="21" name="TextBox 21"/>
          <p:cNvSpPr txBox="1"/>
          <p:nvPr/>
        </p:nvSpPr>
        <p:spPr>
          <a:xfrm>
            <a:off x="1729807" y="5704830"/>
            <a:ext cx="15246077" cy="663624"/>
          </a:xfrm>
          <a:prstGeom prst="rect">
            <a:avLst/>
          </a:prstGeom>
        </p:spPr>
        <p:txBody>
          <a:bodyPr lIns="0" tIns="0" rIns="0" bIns="0" rtlCol="0" anchor="t">
            <a:spAutoFit/>
          </a:bodyPr>
          <a:lstStyle/>
          <a:p>
            <a:pPr algn="just">
              <a:lnSpc>
                <a:spcPts val="5440"/>
              </a:lnSpc>
            </a:pPr>
            <a:r>
              <a:rPr lang="en-US" sz="3200" b="1">
                <a:solidFill>
                  <a:srgbClr val="4184B0"/>
                </a:solidFill>
                <a:latin typeface="Poppins Bold"/>
                <a:ea typeface="Poppins Bold"/>
                <a:cs typeface="Poppins Bold"/>
                <a:sym typeface="Poppins Bold"/>
              </a:rPr>
              <a:t>Autores e afiliações</a:t>
            </a:r>
          </a:p>
        </p:txBody>
      </p:sp>
      <p:sp>
        <p:nvSpPr>
          <p:cNvPr id="22" name="TextBox 22"/>
          <p:cNvSpPr txBox="1"/>
          <p:nvPr/>
        </p:nvSpPr>
        <p:spPr>
          <a:xfrm>
            <a:off x="1378003" y="10036447"/>
            <a:ext cx="8904970" cy="2879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23" name="TextBox 23"/>
          <p:cNvSpPr txBox="1"/>
          <p:nvPr/>
        </p:nvSpPr>
        <p:spPr>
          <a:xfrm>
            <a:off x="3457993" y="13751874"/>
            <a:ext cx="6932980" cy="1165225"/>
          </a:xfrm>
          <a:prstGeom prst="rect">
            <a:avLst/>
          </a:prstGeom>
        </p:spPr>
        <p:txBody>
          <a:bodyPr lIns="0" tIns="0" rIns="0" bIns="0" rtlCol="0" anchor="t">
            <a:spAutoFit/>
          </a:bodyPr>
          <a:lstStyle/>
          <a:p>
            <a:pPr algn="l">
              <a:lnSpc>
                <a:spcPts val="4550"/>
              </a:lnSpc>
            </a:pPr>
            <a:r>
              <a:rPr lang="en-US" sz="3500">
                <a:solidFill>
                  <a:srgbClr val="003C4C"/>
                </a:solidFill>
                <a:latin typeface="Poppins"/>
                <a:ea typeface="Poppins"/>
                <a:cs typeface="Poppins"/>
                <a:sym typeface="Poppins"/>
              </a:rPr>
              <a:t>Lorem ipsum dolor sit amet, consectetur adipiscing elit. </a:t>
            </a:r>
          </a:p>
        </p:txBody>
      </p:sp>
      <p:grpSp>
        <p:nvGrpSpPr>
          <p:cNvPr id="24" name="Group 24"/>
          <p:cNvGrpSpPr/>
          <p:nvPr/>
        </p:nvGrpSpPr>
        <p:grpSpPr>
          <a:xfrm>
            <a:off x="1378003" y="15849065"/>
            <a:ext cx="4676372" cy="893249"/>
            <a:chOff x="0" y="0"/>
            <a:chExt cx="6235162" cy="1190999"/>
          </a:xfrm>
        </p:grpSpPr>
        <p:sp>
          <p:nvSpPr>
            <p:cNvPr id="25" name="Freeform 25"/>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26" name="TextBox 26"/>
            <p:cNvSpPr txBox="1"/>
            <p:nvPr/>
          </p:nvSpPr>
          <p:spPr>
            <a:xfrm>
              <a:off x="1213821" y="69968"/>
              <a:ext cx="5021342" cy="1025461"/>
            </a:xfrm>
            <a:prstGeom prst="rect">
              <a:avLst/>
            </a:prstGeom>
          </p:spPr>
          <p:txBody>
            <a:bodyPr lIns="0" tIns="0" rIns="0" bIns="0" rtlCol="0" anchor="t">
              <a:spAutoFit/>
            </a:bodyPr>
            <a:lstStyle/>
            <a:p>
              <a:pPr algn="l">
                <a:lnSpc>
                  <a:spcPts val="6299"/>
                </a:lnSpc>
                <a:spcBef>
                  <a:spcPct val="0"/>
                </a:spcBef>
              </a:pPr>
              <a:r>
                <a:rPr lang="en-US" sz="4499" b="1" dirty="0">
                  <a:solidFill>
                    <a:srgbClr val="BF843A"/>
                  </a:solidFill>
                  <a:latin typeface="Poppins Bold"/>
                  <a:ea typeface="Poppins Bold"/>
                  <a:cs typeface="Poppins Bold"/>
                  <a:sym typeface="Poppins Bold"/>
                </a:rPr>
                <a:t>Resultados</a:t>
              </a:r>
            </a:p>
          </p:txBody>
        </p:sp>
      </p:grpSp>
      <p:pic>
        <p:nvPicPr>
          <p:cNvPr id="27" name="Picture 27"/>
          <p:cNvPicPr>
            <a:picLocks noChangeAspect="1"/>
          </p:cNvPicPr>
          <p:nvPr/>
        </p:nvPicPr>
        <p:blipFill>
          <a:blip r:embed="rId7"/>
          <a:stretch>
            <a:fillRect/>
          </a:stretch>
        </p:blipFill>
        <p:spPr>
          <a:xfrm>
            <a:off x="744736" y="18619510"/>
            <a:ext cx="11820856" cy="5700280"/>
          </a:xfrm>
          <a:prstGeom prst="rect">
            <a:avLst/>
          </a:prstGeom>
        </p:spPr>
      </p:pic>
      <p:graphicFrame>
        <p:nvGraphicFramePr>
          <p:cNvPr id="28" name="Table 28"/>
          <p:cNvGraphicFramePr>
            <a:graphicFrameLocks noGrp="1"/>
          </p:cNvGraphicFramePr>
          <p:nvPr/>
        </p:nvGraphicFramePr>
        <p:xfrm>
          <a:off x="12288801" y="20920016"/>
          <a:ext cx="7680133" cy="4829406"/>
        </p:xfrm>
        <a:graphic>
          <a:graphicData uri="http://schemas.openxmlformats.org/drawingml/2006/table">
            <a:tbl>
              <a:tblPr/>
              <a:tblGrid>
                <a:gridCol w="2597677">
                  <a:extLst>
                    <a:ext uri="{9D8B030D-6E8A-4147-A177-3AD203B41FA5}">
                      <a16:colId xmlns:a16="http://schemas.microsoft.com/office/drawing/2014/main" val="20000"/>
                    </a:ext>
                  </a:extLst>
                </a:gridCol>
                <a:gridCol w="2597677">
                  <a:extLst>
                    <a:ext uri="{9D8B030D-6E8A-4147-A177-3AD203B41FA5}">
                      <a16:colId xmlns:a16="http://schemas.microsoft.com/office/drawing/2014/main" val="20001"/>
                    </a:ext>
                  </a:extLst>
                </a:gridCol>
                <a:gridCol w="2484779">
                  <a:extLst>
                    <a:ext uri="{9D8B030D-6E8A-4147-A177-3AD203B41FA5}">
                      <a16:colId xmlns:a16="http://schemas.microsoft.com/office/drawing/2014/main" val="20002"/>
                    </a:ext>
                  </a:extLst>
                </a:gridCol>
              </a:tblGrid>
              <a:tr h="1328825">
                <a:tc>
                  <a:txBody>
                    <a:bodyPr/>
                    <a:lstStyle/>
                    <a:p>
                      <a:pPr algn="ctr">
                        <a:lnSpc>
                          <a:spcPts val="4479"/>
                        </a:lnSpc>
                        <a:defRPr/>
                      </a:pPr>
                      <a:r>
                        <a:rPr lang="en-US" sz="3199" b="1">
                          <a:solidFill>
                            <a:srgbClr val="000000"/>
                          </a:solidFill>
                          <a:latin typeface="Poppins Bold"/>
                          <a:ea typeface="Poppins Bold"/>
                          <a:cs typeface="Poppins Bold"/>
                          <a:sym typeface="Poppins Bold"/>
                        </a:rPr>
                        <a:t>Coluna A</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B</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C</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extLst>
                  <a:ext uri="{0D108BD9-81ED-4DB2-BD59-A6C34878D82A}">
                    <a16:rowId xmlns:a16="http://schemas.microsoft.com/office/drawing/2014/main" val="10000"/>
                  </a:ext>
                </a:extLst>
              </a:tr>
              <a:tr h="1167035">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1"/>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2"/>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3"/>
                  </a:ext>
                </a:extLst>
              </a:tr>
            </a:tbl>
          </a:graphicData>
        </a:graphic>
      </p:graphicFrame>
      <p:sp>
        <p:nvSpPr>
          <p:cNvPr id="29" name="TextBox 29"/>
          <p:cNvSpPr txBox="1"/>
          <p:nvPr/>
        </p:nvSpPr>
        <p:spPr>
          <a:xfrm>
            <a:off x="1378003" y="17003551"/>
            <a:ext cx="18590932" cy="23082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Lorem ipsum dolor sit amet, consectetur adipiscing elit. Sed at ipsum vitae lacus lobortis lacinia. Donec tristique arcu massa, at pharetra tortor feugiat non. </a:t>
            </a:r>
          </a:p>
        </p:txBody>
      </p:sp>
      <p:sp>
        <p:nvSpPr>
          <p:cNvPr id="30" name="TextBox 30"/>
          <p:cNvSpPr txBox="1"/>
          <p:nvPr/>
        </p:nvSpPr>
        <p:spPr>
          <a:xfrm>
            <a:off x="1378003" y="24176718"/>
            <a:ext cx="10044329" cy="1736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a:t>
            </a:r>
          </a:p>
        </p:txBody>
      </p:sp>
      <p:sp>
        <p:nvSpPr>
          <p:cNvPr id="31" name="TextBox 31"/>
          <p:cNvSpPr txBox="1"/>
          <p:nvPr/>
        </p:nvSpPr>
        <p:spPr>
          <a:xfrm>
            <a:off x="1729807" y="23470616"/>
            <a:ext cx="9153360"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Figura 1: </a:t>
            </a:r>
            <a:r>
              <a:rPr lang="en-US" sz="2299">
                <a:solidFill>
                  <a:srgbClr val="003C4C"/>
                </a:solidFill>
                <a:latin typeface="Poppins"/>
                <a:ea typeface="Poppins"/>
                <a:cs typeface="Poppins"/>
                <a:sym typeface="Poppins"/>
              </a:rPr>
              <a:t>Corpo da legenda.</a:t>
            </a:r>
          </a:p>
        </p:txBody>
      </p:sp>
      <p:sp>
        <p:nvSpPr>
          <p:cNvPr id="32" name="TextBox 32"/>
          <p:cNvSpPr txBox="1"/>
          <p:nvPr/>
        </p:nvSpPr>
        <p:spPr>
          <a:xfrm>
            <a:off x="12288801" y="20292026"/>
            <a:ext cx="6799429"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Quadro 1: </a:t>
            </a:r>
            <a:r>
              <a:rPr lang="en-US" sz="2299">
                <a:solidFill>
                  <a:srgbClr val="003C4C"/>
                </a:solidFill>
                <a:latin typeface="Poppins"/>
                <a:ea typeface="Poppins"/>
                <a:cs typeface="Poppins"/>
                <a:sym typeface="Poppins"/>
              </a:rPr>
              <a:t>Corpo do quadro</a:t>
            </a:r>
          </a:p>
        </p:txBody>
      </p:sp>
      <p:grpSp>
        <p:nvGrpSpPr>
          <p:cNvPr id="33" name="Group 33"/>
          <p:cNvGrpSpPr/>
          <p:nvPr/>
        </p:nvGrpSpPr>
        <p:grpSpPr>
          <a:xfrm>
            <a:off x="10156568" y="26568434"/>
            <a:ext cx="4679879" cy="893249"/>
            <a:chOff x="0" y="0"/>
            <a:chExt cx="6239838" cy="1190999"/>
          </a:xfrm>
        </p:grpSpPr>
        <p:sp>
          <p:nvSpPr>
            <p:cNvPr id="34" name="Freeform 34"/>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35" name="TextBox 35"/>
            <p:cNvSpPr txBox="1"/>
            <p:nvPr/>
          </p:nvSpPr>
          <p:spPr>
            <a:xfrm>
              <a:off x="1213821" y="69968"/>
              <a:ext cx="5026017"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Conclusões</a:t>
              </a:r>
            </a:p>
          </p:txBody>
        </p:sp>
      </p:grpSp>
      <p:sp>
        <p:nvSpPr>
          <p:cNvPr id="36" name="TextBox 36"/>
          <p:cNvSpPr txBox="1"/>
          <p:nvPr/>
        </p:nvSpPr>
        <p:spPr>
          <a:xfrm>
            <a:off x="5024080" y="27652183"/>
            <a:ext cx="14944855" cy="1736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Lorem ipsum dolor sit amet. Lorem ipsum dolor sit amet, consectetur adipiscing elit. </a:t>
            </a:r>
          </a:p>
        </p:txBody>
      </p:sp>
      <p:sp>
        <p:nvSpPr>
          <p:cNvPr id="37" name="TextBox 37"/>
          <p:cNvSpPr txBox="1"/>
          <p:nvPr/>
        </p:nvSpPr>
        <p:spPr>
          <a:xfrm>
            <a:off x="11079799" y="10036447"/>
            <a:ext cx="8904970" cy="2879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3"/>
          <p:cNvGrpSpPr/>
          <p:nvPr/>
        </p:nvGrpSpPr>
        <p:grpSpPr>
          <a:xfrm>
            <a:off x="4413449" y="5136261"/>
            <a:ext cx="4475086" cy="893249"/>
            <a:chOff x="0" y="0"/>
            <a:chExt cx="5966781" cy="1190999"/>
          </a:xfrm>
        </p:grpSpPr>
        <p:sp>
          <p:nvSpPr>
            <p:cNvPr id="4" name="Freeform 4"/>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5" name="TextBox 5"/>
            <p:cNvSpPr txBox="1"/>
            <p:nvPr/>
          </p:nvSpPr>
          <p:spPr>
            <a:xfrm>
              <a:off x="1213821" y="69968"/>
              <a:ext cx="4752961"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Introdução</a:t>
              </a:r>
            </a:p>
          </p:txBody>
        </p:sp>
      </p:grpSp>
      <p:grpSp>
        <p:nvGrpSpPr>
          <p:cNvPr id="6" name="Group 6"/>
          <p:cNvGrpSpPr/>
          <p:nvPr/>
        </p:nvGrpSpPr>
        <p:grpSpPr>
          <a:xfrm>
            <a:off x="5216068" y="4433712"/>
            <a:ext cx="14399061" cy="262920"/>
            <a:chOff x="0" y="0"/>
            <a:chExt cx="19198748" cy="350560"/>
          </a:xfrm>
        </p:grpSpPr>
        <p:sp>
          <p:nvSpPr>
            <p:cNvPr id="7" name="Freeform 7"/>
            <p:cNvSpPr/>
            <p:nvPr/>
          </p:nvSpPr>
          <p:spPr>
            <a:xfrm>
              <a:off x="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8" name="Freeform 8"/>
            <p:cNvSpPr/>
            <p:nvPr/>
          </p:nvSpPr>
          <p:spPr>
            <a:xfrm>
              <a:off x="2532519"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9" name="Freeform 9"/>
            <p:cNvSpPr/>
            <p:nvPr/>
          </p:nvSpPr>
          <p:spPr>
            <a:xfrm>
              <a:off x="5081336"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0" name="Freeform 10"/>
            <p:cNvSpPr/>
            <p:nvPr/>
          </p:nvSpPr>
          <p:spPr>
            <a:xfrm>
              <a:off x="762002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1" name="Freeform 11"/>
            <p:cNvSpPr/>
            <p:nvPr/>
          </p:nvSpPr>
          <p:spPr>
            <a:xfrm>
              <a:off x="1016814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2" name="Freeform 12"/>
            <p:cNvSpPr/>
            <p:nvPr/>
          </p:nvSpPr>
          <p:spPr>
            <a:xfrm>
              <a:off x="12706828"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3" name="Freeform 13"/>
            <p:cNvSpPr/>
            <p:nvPr/>
          </p:nvSpPr>
          <p:spPr>
            <a:xfrm>
              <a:off x="1525494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grpSp>
      <p:grpSp>
        <p:nvGrpSpPr>
          <p:cNvPr id="14" name="Group 14"/>
          <p:cNvGrpSpPr/>
          <p:nvPr/>
        </p:nvGrpSpPr>
        <p:grpSpPr>
          <a:xfrm>
            <a:off x="12553968" y="5136261"/>
            <a:ext cx="4015004" cy="893249"/>
            <a:chOff x="0" y="0"/>
            <a:chExt cx="5353339" cy="1190999"/>
          </a:xfrm>
        </p:grpSpPr>
        <p:sp>
          <p:nvSpPr>
            <p:cNvPr id="15" name="Freeform 15"/>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6" name="TextBox 16"/>
            <p:cNvSpPr txBox="1"/>
            <p:nvPr/>
          </p:nvSpPr>
          <p:spPr>
            <a:xfrm>
              <a:off x="1213821" y="69968"/>
              <a:ext cx="4139518"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Métodos</a:t>
              </a:r>
            </a:p>
          </p:txBody>
        </p:sp>
      </p:grpSp>
      <p:grpSp>
        <p:nvGrpSpPr>
          <p:cNvPr id="17" name="Group 17"/>
          <p:cNvGrpSpPr/>
          <p:nvPr/>
        </p:nvGrpSpPr>
        <p:grpSpPr>
          <a:xfrm>
            <a:off x="2841882" y="11963545"/>
            <a:ext cx="4676372" cy="893249"/>
            <a:chOff x="0" y="0"/>
            <a:chExt cx="6235162" cy="1190999"/>
          </a:xfrm>
        </p:grpSpPr>
        <p:sp>
          <p:nvSpPr>
            <p:cNvPr id="18" name="Freeform 18"/>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9" name="TextBox 19"/>
            <p:cNvSpPr txBox="1"/>
            <p:nvPr/>
          </p:nvSpPr>
          <p:spPr>
            <a:xfrm>
              <a:off x="1213821" y="69968"/>
              <a:ext cx="5021342" cy="1025461"/>
            </a:xfrm>
            <a:prstGeom prst="rect">
              <a:avLst/>
            </a:prstGeom>
          </p:spPr>
          <p:txBody>
            <a:bodyPr lIns="0" tIns="0" rIns="0" bIns="0" rtlCol="0" anchor="t">
              <a:spAutoFit/>
            </a:bodyPr>
            <a:lstStyle/>
            <a:p>
              <a:pPr algn="l">
                <a:lnSpc>
                  <a:spcPts val="6299"/>
                </a:lnSpc>
                <a:spcBef>
                  <a:spcPct val="0"/>
                </a:spcBef>
              </a:pPr>
              <a:r>
                <a:rPr lang="en-US" sz="4499" b="1" dirty="0">
                  <a:solidFill>
                    <a:srgbClr val="BF843A"/>
                  </a:solidFill>
                  <a:latin typeface="Poppins Bold"/>
                  <a:ea typeface="Poppins Bold"/>
                  <a:cs typeface="Poppins Bold"/>
                  <a:sym typeface="Poppins Bold"/>
                </a:rPr>
                <a:t>Resultados</a:t>
              </a:r>
            </a:p>
          </p:txBody>
        </p:sp>
      </p:grpSp>
      <p:pic>
        <p:nvPicPr>
          <p:cNvPr id="20" name="Picture 20"/>
          <p:cNvPicPr>
            <a:picLocks noChangeAspect="1"/>
          </p:cNvPicPr>
          <p:nvPr/>
        </p:nvPicPr>
        <p:blipFill>
          <a:blip r:embed="rId5"/>
          <a:stretch>
            <a:fillRect/>
          </a:stretch>
        </p:blipFill>
        <p:spPr>
          <a:xfrm>
            <a:off x="13134979" y="12467564"/>
            <a:ext cx="7993272" cy="6827884"/>
          </a:xfrm>
          <a:prstGeom prst="rect">
            <a:avLst/>
          </a:prstGeom>
        </p:spPr>
      </p:pic>
      <p:sp>
        <p:nvSpPr>
          <p:cNvPr id="21" name="Freeform 21"/>
          <p:cNvSpPr/>
          <p:nvPr/>
        </p:nvSpPr>
        <p:spPr>
          <a:xfrm>
            <a:off x="3755228" y="10047027"/>
            <a:ext cx="1316443" cy="1316443"/>
          </a:xfrm>
          <a:custGeom>
            <a:avLst/>
            <a:gdLst/>
            <a:ahLst/>
            <a:cxnLst/>
            <a:rect l="l" t="t" r="r" b="b"/>
            <a:pathLst>
              <a:path w="1316443" h="1316443">
                <a:moveTo>
                  <a:pt x="0" y="0"/>
                </a:moveTo>
                <a:lnTo>
                  <a:pt x="1316443" y="0"/>
                </a:lnTo>
                <a:lnTo>
                  <a:pt x="1316443" y="1316443"/>
                </a:lnTo>
                <a:lnTo>
                  <a:pt x="0" y="13164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pt-PT"/>
          </a:p>
        </p:txBody>
      </p:sp>
      <p:sp>
        <p:nvSpPr>
          <p:cNvPr id="22" name="Freeform 22"/>
          <p:cNvSpPr/>
          <p:nvPr/>
        </p:nvSpPr>
        <p:spPr>
          <a:xfrm>
            <a:off x="12545698" y="10183613"/>
            <a:ext cx="8046547" cy="1206982"/>
          </a:xfrm>
          <a:custGeom>
            <a:avLst/>
            <a:gdLst/>
            <a:ahLst/>
            <a:cxnLst/>
            <a:rect l="l" t="t" r="r" b="b"/>
            <a:pathLst>
              <a:path w="8046547" h="1206982">
                <a:moveTo>
                  <a:pt x="0" y="0"/>
                </a:moveTo>
                <a:lnTo>
                  <a:pt x="8046547" y="0"/>
                </a:lnTo>
                <a:lnTo>
                  <a:pt x="8046547" y="1206982"/>
                </a:lnTo>
                <a:lnTo>
                  <a:pt x="0" y="12069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pt-PT"/>
          </a:p>
        </p:txBody>
      </p:sp>
      <p:graphicFrame>
        <p:nvGraphicFramePr>
          <p:cNvPr id="23" name="Table 23"/>
          <p:cNvGraphicFramePr>
            <a:graphicFrameLocks noGrp="1"/>
          </p:cNvGraphicFramePr>
          <p:nvPr/>
        </p:nvGraphicFramePr>
        <p:xfrm>
          <a:off x="12920381" y="20611812"/>
          <a:ext cx="7680133" cy="4829406"/>
        </p:xfrm>
        <a:graphic>
          <a:graphicData uri="http://schemas.openxmlformats.org/drawingml/2006/table">
            <a:tbl>
              <a:tblPr/>
              <a:tblGrid>
                <a:gridCol w="2597677">
                  <a:extLst>
                    <a:ext uri="{9D8B030D-6E8A-4147-A177-3AD203B41FA5}">
                      <a16:colId xmlns:a16="http://schemas.microsoft.com/office/drawing/2014/main" val="20000"/>
                    </a:ext>
                  </a:extLst>
                </a:gridCol>
                <a:gridCol w="2597677">
                  <a:extLst>
                    <a:ext uri="{9D8B030D-6E8A-4147-A177-3AD203B41FA5}">
                      <a16:colId xmlns:a16="http://schemas.microsoft.com/office/drawing/2014/main" val="20001"/>
                    </a:ext>
                  </a:extLst>
                </a:gridCol>
                <a:gridCol w="2484779">
                  <a:extLst>
                    <a:ext uri="{9D8B030D-6E8A-4147-A177-3AD203B41FA5}">
                      <a16:colId xmlns:a16="http://schemas.microsoft.com/office/drawing/2014/main" val="20002"/>
                    </a:ext>
                  </a:extLst>
                </a:gridCol>
              </a:tblGrid>
              <a:tr h="1328825">
                <a:tc>
                  <a:txBody>
                    <a:bodyPr/>
                    <a:lstStyle/>
                    <a:p>
                      <a:pPr algn="ctr">
                        <a:lnSpc>
                          <a:spcPts val="4479"/>
                        </a:lnSpc>
                        <a:defRPr/>
                      </a:pPr>
                      <a:r>
                        <a:rPr lang="en-US" sz="3199" b="1">
                          <a:solidFill>
                            <a:srgbClr val="000000"/>
                          </a:solidFill>
                          <a:latin typeface="Poppins Bold"/>
                          <a:ea typeface="Poppins Bold"/>
                          <a:cs typeface="Poppins Bold"/>
                          <a:sym typeface="Poppins Bold"/>
                        </a:rPr>
                        <a:t>Coluna A</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B</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C</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extLst>
                  <a:ext uri="{0D108BD9-81ED-4DB2-BD59-A6C34878D82A}">
                    <a16:rowId xmlns:a16="http://schemas.microsoft.com/office/drawing/2014/main" val="10000"/>
                  </a:ext>
                </a:extLst>
              </a:tr>
              <a:tr h="1167035">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1"/>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2"/>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3"/>
                  </a:ext>
                </a:extLst>
              </a:tr>
            </a:tbl>
          </a:graphicData>
        </a:graphic>
      </p:graphicFrame>
      <p:sp>
        <p:nvSpPr>
          <p:cNvPr id="24" name="TextBox 24"/>
          <p:cNvSpPr txBox="1"/>
          <p:nvPr/>
        </p:nvSpPr>
        <p:spPr>
          <a:xfrm>
            <a:off x="5216068" y="978543"/>
            <a:ext cx="15246077" cy="975716"/>
          </a:xfrm>
          <a:prstGeom prst="rect">
            <a:avLst/>
          </a:prstGeom>
        </p:spPr>
        <p:txBody>
          <a:bodyPr lIns="0" tIns="0" rIns="0" bIns="0" rtlCol="0" anchor="t">
            <a:spAutoFit/>
          </a:bodyPr>
          <a:lstStyle/>
          <a:p>
            <a:pPr algn="l">
              <a:lnSpc>
                <a:spcPts val="7061"/>
              </a:lnSpc>
            </a:pPr>
            <a:r>
              <a:rPr lang="en-US" sz="6599" b="1">
                <a:solidFill>
                  <a:srgbClr val="3E82AF"/>
                </a:solidFill>
                <a:latin typeface="Poppins Bold"/>
                <a:ea typeface="Poppins Bold"/>
                <a:cs typeface="Poppins Bold"/>
                <a:sym typeface="Poppins Bold"/>
              </a:rPr>
              <a:t>TÍTULO DO PÓSTER </a:t>
            </a:r>
          </a:p>
        </p:txBody>
      </p:sp>
      <p:sp>
        <p:nvSpPr>
          <p:cNvPr id="25" name="TextBox 25"/>
          <p:cNvSpPr txBox="1"/>
          <p:nvPr/>
        </p:nvSpPr>
        <p:spPr>
          <a:xfrm>
            <a:off x="5216068" y="1957425"/>
            <a:ext cx="15246077" cy="663624"/>
          </a:xfrm>
          <a:prstGeom prst="rect">
            <a:avLst/>
          </a:prstGeom>
        </p:spPr>
        <p:txBody>
          <a:bodyPr lIns="0" tIns="0" rIns="0" bIns="0" rtlCol="0" anchor="t">
            <a:spAutoFit/>
          </a:bodyPr>
          <a:lstStyle/>
          <a:p>
            <a:pPr algn="just">
              <a:lnSpc>
                <a:spcPts val="5440"/>
              </a:lnSpc>
            </a:pPr>
            <a:r>
              <a:rPr lang="en-US" sz="3200" b="1">
                <a:solidFill>
                  <a:srgbClr val="4184B0"/>
                </a:solidFill>
                <a:latin typeface="Poppins Bold"/>
                <a:ea typeface="Poppins Bold"/>
                <a:cs typeface="Poppins Bold"/>
                <a:sym typeface="Poppins Bold"/>
              </a:rPr>
              <a:t>Autores e afiliações</a:t>
            </a:r>
          </a:p>
        </p:txBody>
      </p:sp>
      <p:sp>
        <p:nvSpPr>
          <p:cNvPr id="26" name="TextBox 26"/>
          <p:cNvSpPr txBox="1"/>
          <p:nvPr/>
        </p:nvSpPr>
        <p:spPr>
          <a:xfrm>
            <a:off x="4413449" y="6223845"/>
            <a:ext cx="7367772" cy="34512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27" name="TextBox 27"/>
          <p:cNvSpPr txBox="1"/>
          <p:nvPr/>
        </p:nvSpPr>
        <p:spPr>
          <a:xfrm>
            <a:off x="12553968" y="6223845"/>
            <a:ext cx="8046547" cy="2879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28" name="TextBox 28"/>
          <p:cNvSpPr txBox="1"/>
          <p:nvPr/>
        </p:nvSpPr>
        <p:spPr>
          <a:xfrm>
            <a:off x="2646160" y="13154109"/>
            <a:ext cx="10274221" cy="23082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29" name="TextBox 29"/>
          <p:cNvSpPr txBox="1"/>
          <p:nvPr/>
        </p:nvSpPr>
        <p:spPr>
          <a:xfrm>
            <a:off x="5180068" y="10171154"/>
            <a:ext cx="6565153" cy="1165225"/>
          </a:xfrm>
          <a:prstGeom prst="rect">
            <a:avLst/>
          </a:prstGeom>
        </p:spPr>
        <p:txBody>
          <a:bodyPr lIns="0" tIns="0" rIns="0" bIns="0" rtlCol="0" anchor="t">
            <a:spAutoFit/>
          </a:bodyPr>
          <a:lstStyle/>
          <a:p>
            <a:pPr algn="l">
              <a:lnSpc>
                <a:spcPts val="4550"/>
              </a:lnSpc>
            </a:pPr>
            <a:r>
              <a:rPr lang="en-US" sz="3500">
                <a:solidFill>
                  <a:srgbClr val="003C4C"/>
                </a:solidFill>
                <a:latin typeface="Poppins"/>
                <a:ea typeface="Poppins"/>
                <a:cs typeface="Poppins"/>
                <a:sym typeface="Poppins"/>
              </a:rPr>
              <a:t>Lorem ipsum dolor sit amet, consectetur adipiscing elit. </a:t>
            </a:r>
          </a:p>
        </p:txBody>
      </p:sp>
      <p:sp>
        <p:nvSpPr>
          <p:cNvPr id="30" name="TextBox 30"/>
          <p:cNvSpPr txBox="1"/>
          <p:nvPr/>
        </p:nvSpPr>
        <p:spPr>
          <a:xfrm>
            <a:off x="13801085" y="18857942"/>
            <a:ext cx="6799429"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Figura 2: </a:t>
            </a:r>
            <a:r>
              <a:rPr lang="en-US" sz="2299">
                <a:solidFill>
                  <a:srgbClr val="003C4C"/>
                </a:solidFill>
                <a:latin typeface="Poppins"/>
                <a:ea typeface="Poppins"/>
                <a:cs typeface="Poppins"/>
                <a:sym typeface="Poppins"/>
              </a:rPr>
              <a:t>Corpo da legenda.</a:t>
            </a:r>
          </a:p>
        </p:txBody>
      </p:sp>
      <p:sp>
        <p:nvSpPr>
          <p:cNvPr id="31" name="TextBox 31"/>
          <p:cNvSpPr txBox="1"/>
          <p:nvPr/>
        </p:nvSpPr>
        <p:spPr>
          <a:xfrm>
            <a:off x="12920381" y="19983822"/>
            <a:ext cx="6799429"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Quadro 1: </a:t>
            </a:r>
            <a:r>
              <a:rPr lang="en-US" sz="2299">
                <a:solidFill>
                  <a:srgbClr val="003C4C"/>
                </a:solidFill>
                <a:latin typeface="Poppins"/>
                <a:ea typeface="Poppins"/>
                <a:cs typeface="Poppins"/>
                <a:sym typeface="Poppins"/>
              </a:rPr>
              <a:t>Corpo do quadro</a:t>
            </a:r>
          </a:p>
        </p:txBody>
      </p:sp>
      <p:sp>
        <p:nvSpPr>
          <p:cNvPr id="36" name="TextBox 36"/>
          <p:cNvSpPr txBox="1"/>
          <p:nvPr/>
        </p:nvSpPr>
        <p:spPr>
          <a:xfrm>
            <a:off x="2646160" y="21363512"/>
            <a:ext cx="9520314" cy="2879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Lorem ipsum dolor sit amet, consectetur adipiscing elit. Sed at ipsum vitae lacus lobortis lacinia. </a:t>
            </a:r>
          </a:p>
        </p:txBody>
      </p:sp>
      <p:sp>
        <p:nvSpPr>
          <p:cNvPr id="37" name="TextBox 37"/>
          <p:cNvSpPr txBox="1"/>
          <p:nvPr/>
        </p:nvSpPr>
        <p:spPr>
          <a:xfrm>
            <a:off x="2841882" y="20102342"/>
            <a:ext cx="9243317"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Figura 1: </a:t>
            </a:r>
            <a:r>
              <a:rPr lang="en-US" sz="2299">
                <a:solidFill>
                  <a:srgbClr val="003C4C"/>
                </a:solidFill>
                <a:latin typeface="Poppins"/>
                <a:ea typeface="Poppins"/>
                <a:cs typeface="Poppins"/>
                <a:sym typeface="Poppins"/>
              </a:rPr>
              <a:t>Corpo da legenda.</a:t>
            </a:r>
          </a:p>
        </p:txBody>
      </p:sp>
      <p:pic>
        <p:nvPicPr>
          <p:cNvPr id="38" name="Picture 38"/>
          <p:cNvPicPr>
            <a:picLocks noChangeAspect="1"/>
          </p:cNvPicPr>
          <p:nvPr/>
        </p:nvPicPr>
        <p:blipFill>
          <a:blip r:embed="rId8"/>
          <a:stretch>
            <a:fillRect/>
          </a:stretch>
        </p:blipFill>
        <p:spPr>
          <a:xfrm>
            <a:off x="1579815" y="15086533"/>
            <a:ext cx="11820856" cy="5700280"/>
          </a:xfrm>
          <a:prstGeom prst="rect">
            <a:avLst/>
          </a:prstGeom>
        </p:spPr>
      </p:pic>
      <p:grpSp>
        <p:nvGrpSpPr>
          <p:cNvPr id="39" name="Group 39"/>
          <p:cNvGrpSpPr/>
          <p:nvPr/>
        </p:nvGrpSpPr>
        <p:grpSpPr>
          <a:xfrm>
            <a:off x="4208657" y="25700562"/>
            <a:ext cx="4679879" cy="893249"/>
            <a:chOff x="0" y="0"/>
            <a:chExt cx="6239838" cy="1190999"/>
          </a:xfrm>
        </p:grpSpPr>
        <p:sp>
          <p:nvSpPr>
            <p:cNvPr id="40" name="Freeform 40"/>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41" name="TextBox 41"/>
            <p:cNvSpPr txBox="1"/>
            <p:nvPr/>
          </p:nvSpPr>
          <p:spPr>
            <a:xfrm>
              <a:off x="1213821" y="69968"/>
              <a:ext cx="5026017"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Conclusões</a:t>
              </a:r>
            </a:p>
          </p:txBody>
        </p:sp>
      </p:grpSp>
      <p:sp>
        <p:nvSpPr>
          <p:cNvPr id="42" name="TextBox 42"/>
          <p:cNvSpPr txBox="1"/>
          <p:nvPr/>
        </p:nvSpPr>
        <p:spPr>
          <a:xfrm>
            <a:off x="5180068" y="26784311"/>
            <a:ext cx="11140027" cy="23082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Lorem ipsum dolor sit amet. Lorem ipsum dolor sit amet, consectetur adipiscing elit.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3"/>
          <p:cNvGrpSpPr/>
          <p:nvPr/>
        </p:nvGrpSpPr>
        <p:grpSpPr>
          <a:xfrm>
            <a:off x="4413449" y="5136261"/>
            <a:ext cx="4475086" cy="893249"/>
            <a:chOff x="0" y="0"/>
            <a:chExt cx="5966781" cy="1190999"/>
          </a:xfrm>
        </p:grpSpPr>
        <p:sp>
          <p:nvSpPr>
            <p:cNvPr id="4" name="Freeform 4"/>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5" name="TextBox 5"/>
            <p:cNvSpPr txBox="1"/>
            <p:nvPr/>
          </p:nvSpPr>
          <p:spPr>
            <a:xfrm>
              <a:off x="1213821" y="69968"/>
              <a:ext cx="4752961"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Introdução</a:t>
              </a:r>
            </a:p>
          </p:txBody>
        </p:sp>
      </p:grpSp>
      <p:grpSp>
        <p:nvGrpSpPr>
          <p:cNvPr id="6" name="Group 6"/>
          <p:cNvGrpSpPr/>
          <p:nvPr/>
        </p:nvGrpSpPr>
        <p:grpSpPr>
          <a:xfrm>
            <a:off x="5216068" y="4433712"/>
            <a:ext cx="14399061" cy="262920"/>
            <a:chOff x="0" y="0"/>
            <a:chExt cx="19198748" cy="350560"/>
          </a:xfrm>
        </p:grpSpPr>
        <p:sp>
          <p:nvSpPr>
            <p:cNvPr id="7" name="Freeform 7"/>
            <p:cNvSpPr/>
            <p:nvPr/>
          </p:nvSpPr>
          <p:spPr>
            <a:xfrm>
              <a:off x="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8" name="Freeform 8"/>
            <p:cNvSpPr/>
            <p:nvPr/>
          </p:nvSpPr>
          <p:spPr>
            <a:xfrm>
              <a:off x="2532519"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9" name="Freeform 9"/>
            <p:cNvSpPr/>
            <p:nvPr/>
          </p:nvSpPr>
          <p:spPr>
            <a:xfrm>
              <a:off x="5081336"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0" name="Freeform 10"/>
            <p:cNvSpPr/>
            <p:nvPr/>
          </p:nvSpPr>
          <p:spPr>
            <a:xfrm>
              <a:off x="762002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1" name="Freeform 11"/>
            <p:cNvSpPr/>
            <p:nvPr/>
          </p:nvSpPr>
          <p:spPr>
            <a:xfrm>
              <a:off x="10168140"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2" name="Freeform 12"/>
            <p:cNvSpPr/>
            <p:nvPr/>
          </p:nvSpPr>
          <p:spPr>
            <a:xfrm>
              <a:off x="12706828"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3" name="Freeform 13"/>
            <p:cNvSpPr/>
            <p:nvPr/>
          </p:nvSpPr>
          <p:spPr>
            <a:xfrm>
              <a:off x="15254944" y="0"/>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grpSp>
      <p:grpSp>
        <p:nvGrpSpPr>
          <p:cNvPr id="14" name="Group 14"/>
          <p:cNvGrpSpPr/>
          <p:nvPr/>
        </p:nvGrpSpPr>
        <p:grpSpPr>
          <a:xfrm>
            <a:off x="12553968" y="5136261"/>
            <a:ext cx="4015004" cy="893249"/>
            <a:chOff x="0" y="0"/>
            <a:chExt cx="5353339" cy="1190999"/>
          </a:xfrm>
        </p:grpSpPr>
        <p:sp>
          <p:nvSpPr>
            <p:cNvPr id="15" name="Freeform 15"/>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6" name="TextBox 16"/>
            <p:cNvSpPr txBox="1"/>
            <p:nvPr/>
          </p:nvSpPr>
          <p:spPr>
            <a:xfrm>
              <a:off x="1213821" y="69968"/>
              <a:ext cx="4139518" cy="1025461"/>
            </a:xfrm>
            <a:prstGeom prst="rect">
              <a:avLst/>
            </a:prstGeom>
          </p:spPr>
          <p:txBody>
            <a:bodyPr lIns="0" tIns="0" rIns="0" bIns="0" rtlCol="0" anchor="t">
              <a:spAutoFit/>
            </a:bodyPr>
            <a:lstStyle/>
            <a:p>
              <a:pPr algn="l">
                <a:lnSpc>
                  <a:spcPts val="6299"/>
                </a:lnSpc>
                <a:spcBef>
                  <a:spcPct val="0"/>
                </a:spcBef>
              </a:pPr>
              <a:r>
                <a:rPr lang="en-US" sz="4499" b="1">
                  <a:solidFill>
                    <a:srgbClr val="BF843A"/>
                  </a:solidFill>
                  <a:latin typeface="Poppins Bold"/>
                  <a:ea typeface="Poppins Bold"/>
                  <a:cs typeface="Poppins Bold"/>
                  <a:sym typeface="Poppins Bold"/>
                </a:rPr>
                <a:t>Métodos</a:t>
              </a:r>
            </a:p>
          </p:txBody>
        </p:sp>
      </p:grpSp>
      <p:grpSp>
        <p:nvGrpSpPr>
          <p:cNvPr id="17" name="Group 17"/>
          <p:cNvGrpSpPr/>
          <p:nvPr/>
        </p:nvGrpSpPr>
        <p:grpSpPr>
          <a:xfrm>
            <a:off x="2841882" y="11963545"/>
            <a:ext cx="4676372" cy="893249"/>
            <a:chOff x="0" y="0"/>
            <a:chExt cx="6235162" cy="1190999"/>
          </a:xfrm>
        </p:grpSpPr>
        <p:sp>
          <p:nvSpPr>
            <p:cNvPr id="18" name="Freeform 18"/>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19" name="TextBox 19"/>
            <p:cNvSpPr txBox="1"/>
            <p:nvPr/>
          </p:nvSpPr>
          <p:spPr>
            <a:xfrm>
              <a:off x="1213821" y="69968"/>
              <a:ext cx="5021342" cy="1025461"/>
            </a:xfrm>
            <a:prstGeom prst="rect">
              <a:avLst/>
            </a:prstGeom>
          </p:spPr>
          <p:txBody>
            <a:bodyPr lIns="0" tIns="0" rIns="0" bIns="0" rtlCol="0" anchor="t">
              <a:spAutoFit/>
            </a:bodyPr>
            <a:lstStyle/>
            <a:p>
              <a:pPr algn="l">
                <a:lnSpc>
                  <a:spcPts val="6299"/>
                </a:lnSpc>
                <a:spcBef>
                  <a:spcPct val="0"/>
                </a:spcBef>
              </a:pPr>
              <a:r>
                <a:rPr lang="en-US" sz="4499" b="1" dirty="0">
                  <a:solidFill>
                    <a:srgbClr val="BF843A"/>
                  </a:solidFill>
                  <a:latin typeface="Poppins Bold"/>
                  <a:ea typeface="Poppins Bold"/>
                  <a:cs typeface="Poppins Bold"/>
                  <a:sym typeface="Poppins Bold"/>
                </a:rPr>
                <a:t>Resultados</a:t>
              </a:r>
            </a:p>
          </p:txBody>
        </p:sp>
      </p:grpSp>
      <p:pic>
        <p:nvPicPr>
          <p:cNvPr id="25" name="Picture 25"/>
          <p:cNvPicPr>
            <a:picLocks noChangeAspect="1"/>
          </p:cNvPicPr>
          <p:nvPr/>
        </p:nvPicPr>
        <p:blipFill>
          <a:blip r:embed="rId5"/>
          <a:stretch>
            <a:fillRect/>
          </a:stretch>
        </p:blipFill>
        <p:spPr>
          <a:xfrm>
            <a:off x="13134979" y="12467564"/>
            <a:ext cx="7993272" cy="6827884"/>
          </a:xfrm>
          <a:prstGeom prst="rect">
            <a:avLst/>
          </a:prstGeom>
        </p:spPr>
      </p:pic>
      <p:pic>
        <p:nvPicPr>
          <p:cNvPr id="35" name="Picture 35"/>
          <p:cNvPicPr>
            <a:picLocks noChangeAspect="1"/>
          </p:cNvPicPr>
          <p:nvPr/>
        </p:nvPicPr>
        <p:blipFill>
          <a:blip r:embed="rId6"/>
          <a:stretch>
            <a:fillRect/>
          </a:stretch>
        </p:blipFill>
        <p:spPr>
          <a:xfrm>
            <a:off x="1579815" y="14734438"/>
            <a:ext cx="11820856" cy="5700280"/>
          </a:xfrm>
          <a:prstGeom prst="rect">
            <a:avLst/>
          </a:prstGeom>
        </p:spPr>
      </p:pic>
      <p:sp>
        <p:nvSpPr>
          <p:cNvPr id="36" name="Freeform 36"/>
          <p:cNvSpPr/>
          <p:nvPr/>
        </p:nvSpPr>
        <p:spPr>
          <a:xfrm>
            <a:off x="3755228" y="10047027"/>
            <a:ext cx="1316443" cy="1316443"/>
          </a:xfrm>
          <a:custGeom>
            <a:avLst/>
            <a:gdLst/>
            <a:ahLst/>
            <a:cxnLst/>
            <a:rect l="l" t="t" r="r" b="b"/>
            <a:pathLst>
              <a:path w="1316443" h="1316443">
                <a:moveTo>
                  <a:pt x="0" y="0"/>
                </a:moveTo>
                <a:lnTo>
                  <a:pt x="1316443" y="0"/>
                </a:lnTo>
                <a:lnTo>
                  <a:pt x="1316443" y="1316443"/>
                </a:lnTo>
                <a:lnTo>
                  <a:pt x="0" y="131644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pt-PT"/>
          </a:p>
        </p:txBody>
      </p:sp>
      <p:sp>
        <p:nvSpPr>
          <p:cNvPr id="37" name="Freeform 37"/>
          <p:cNvSpPr/>
          <p:nvPr/>
        </p:nvSpPr>
        <p:spPr>
          <a:xfrm>
            <a:off x="12545698" y="10183613"/>
            <a:ext cx="8046547" cy="1206982"/>
          </a:xfrm>
          <a:custGeom>
            <a:avLst/>
            <a:gdLst/>
            <a:ahLst/>
            <a:cxnLst/>
            <a:rect l="l" t="t" r="r" b="b"/>
            <a:pathLst>
              <a:path w="8046547" h="1206982">
                <a:moveTo>
                  <a:pt x="0" y="0"/>
                </a:moveTo>
                <a:lnTo>
                  <a:pt x="8046547" y="0"/>
                </a:lnTo>
                <a:lnTo>
                  <a:pt x="8046547" y="1206982"/>
                </a:lnTo>
                <a:lnTo>
                  <a:pt x="0" y="120698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pt-PT"/>
          </a:p>
        </p:txBody>
      </p:sp>
      <p:graphicFrame>
        <p:nvGraphicFramePr>
          <p:cNvPr id="38" name="Table 38"/>
          <p:cNvGraphicFramePr>
            <a:graphicFrameLocks noGrp="1"/>
          </p:cNvGraphicFramePr>
          <p:nvPr/>
        </p:nvGraphicFramePr>
        <p:xfrm>
          <a:off x="12920381" y="20974239"/>
          <a:ext cx="7680133" cy="4829406"/>
        </p:xfrm>
        <a:graphic>
          <a:graphicData uri="http://schemas.openxmlformats.org/drawingml/2006/table">
            <a:tbl>
              <a:tblPr/>
              <a:tblGrid>
                <a:gridCol w="2597677">
                  <a:extLst>
                    <a:ext uri="{9D8B030D-6E8A-4147-A177-3AD203B41FA5}">
                      <a16:colId xmlns:a16="http://schemas.microsoft.com/office/drawing/2014/main" val="20000"/>
                    </a:ext>
                  </a:extLst>
                </a:gridCol>
                <a:gridCol w="2597677">
                  <a:extLst>
                    <a:ext uri="{9D8B030D-6E8A-4147-A177-3AD203B41FA5}">
                      <a16:colId xmlns:a16="http://schemas.microsoft.com/office/drawing/2014/main" val="20001"/>
                    </a:ext>
                  </a:extLst>
                </a:gridCol>
                <a:gridCol w="2484779">
                  <a:extLst>
                    <a:ext uri="{9D8B030D-6E8A-4147-A177-3AD203B41FA5}">
                      <a16:colId xmlns:a16="http://schemas.microsoft.com/office/drawing/2014/main" val="20002"/>
                    </a:ext>
                  </a:extLst>
                </a:gridCol>
              </a:tblGrid>
              <a:tr h="1328825">
                <a:tc>
                  <a:txBody>
                    <a:bodyPr/>
                    <a:lstStyle/>
                    <a:p>
                      <a:pPr algn="ctr">
                        <a:lnSpc>
                          <a:spcPts val="4479"/>
                        </a:lnSpc>
                        <a:defRPr/>
                      </a:pPr>
                      <a:r>
                        <a:rPr lang="en-US" sz="3199" b="1">
                          <a:solidFill>
                            <a:srgbClr val="000000"/>
                          </a:solidFill>
                          <a:latin typeface="Poppins Bold"/>
                          <a:ea typeface="Poppins Bold"/>
                          <a:cs typeface="Poppins Bold"/>
                          <a:sym typeface="Poppins Bold"/>
                        </a:rPr>
                        <a:t>Coluna A</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B</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tc>
                  <a:txBody>
                    <a:bodyPr/>
                    <a:lstStyle/>
                    <a:p>
                      <a:pPr algn="ctr">
                        <a:lnSpc>
                          <a:spcPts val="4479"/>
                        </a:lnSpc>
                        <a:defRPr/>
                      </a:pPr>
                      <a:r>
                        <a:rPr lang="en-US" sz="3199" b="1">
                          <a:solidFill>
                            <a:srgbClr val="000000"/>
                          </a:solidFill>
                          <a:latin typeface="Poppins Bold"/>
                          <a:ea typeface="Poppins Bold"/>
                          <a:cs typeface="Poppins Bold"/>
                          <a:sym typeface="Poppins Bold"/>
                        </a:rPr>
                        <a:t>Coluna C</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4184B0"/>
                    </a:solidFill>
                  </a:tcPr>
                </a:tc>
                <a:extLst>
                  <a:ext uri="{0D108BD9-81ED-4DB2-BD59-A6C34878D82A}">
                    <a16:rowId xmlns:a16="http://schemas.microsoft.com/office/drawing/2014/main" val="10000"/>
                  </a:ext>
                </a:extLst>
              </a:tr>
              <a:tr h="1167035">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1"/>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2"/>
                  </a:ext>
                </a:extLst>
              </a:tr>
              <a:tr h="1166773">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tc>
                  <a:txBody>
                    <a:bodyPr/>
                    <a:lstStyle/>
                    <a:p>
                      <a:pPr algn="ctr">
                        <a:lnSpc>
                          <a:spcPts val="3639"/>
                        </a:lnSpc>
                        <a:defRPr/>
                      </a:pPr>
                      <a:r>
                        <a:rPr lang="en-US" sz="2599">
                          <a:solidFill>
                            <a:srgbClr val="000000"/>
                          </a:solidFill>
                          <a:latin typeface="Poppins"/>
                          <a:ea typeface="Poppins"/>
                          <a:cs typeface="Poppins"/>
                          <a:sym typeface="Poppins"/>
                        </a:rPr>
                        <a:t>Dados</a:t>
                      </a:r>
                      <a:endParaRPr lang="en-US" sz="1100"/>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9CC2DD"/>
                    </a:solidFill>
                  </a:tcPr>
                </a:tc>
                <a:extLst>
                  <a:ext uri="{0D108BD9-81ED-4DB2-BD59-A6C34878D82A}">
                    <a16:rowId xmlns:a16="http://schemas.microsoft.com/office/drawing/2014/main" val="10003"/>
                  </a:ext>
                </a:extLst>
              </a:tr>
            </a:tbl>
          </a:graphicData>
        </a:graphic>
      </p:graphicFrame>
      <p:sp>
        <p:nvSpPr>
          <p:cNvPr id="39" name="TextBox 39"/>
          <p:cNvSpPr txBox="1"/>
          <p:nvPr/>
        </p:nvSpPr>
        <p:spPr>
          <a:xfrm>
            <a:off x="5216068" y="978543"/>
            <a:ext cx="15246077" cy="975716"/>
          </a:xfrm>
          <a:prstGeom prst="rect">
            <a:avLst/>
          </a:prstGeom>
        </p:spPr>
        <p:txBody>
          <a:bodyPr lIns="0" tIns="0" rIns="0" bIns="0" rtlCol="0" anchor="t">
            <a:spAutoFit/>
          </a:bodyPr>
          <a:lstStyle/>
          <a:p>
            <a:pPr algn="l">
              <a:lnSpc>
                <a:spcPts val="7061"/>
              </a:lnSpc>
            </a:pPr>
            <a:r>
              <a:rPr lang="en-US" sz="6599" b="1">
                <a:solidFill>
                  <a:srgbClr val="3E82AF"/>
                </a:solidFill>
                <a:latin typeface="Poppins Bold"/>
                <a:ea typeface="Poppins Bold"/>
                <a:cs typeface="Poppins Bold"/>
                <a:sym typeface="Poppins Bold"/>
              </a:rPr>
              <a:t>TÍTULO DO PÓSTER </a:t>
            </a:r>
          </a:p>
        </p:txBody>
      </p:sp>
      <p:sp>
        <p:nvSpPr>
          <p:cNvPr id="40" name="TextBox 40"/>
          <p:cNvSpPr txBox="1"/>
          <p:nvPr/>
        </p:nvSpPr>
        <p:spPr>
          <a:xfrm>
            <a:off x="5216068" y="1957425"/>
            <a:ext cx="15246077" cy="663624"/>
          </a:xfrm>
          <a:prstGeom prst="rect">
            <a:avLst/>
          </a:prstGeom>
        </p:spPr>
        <p:txBody>
          <a:bodyPr lIns="0" tIns="0" rIns="0" bIns="0" rtlCol="0" anchor="t">
            <a:spAutoFit/>
          </a:bodyPr>
          <a:lstStyle/>
          <a:p>
            <a:pPr algn="just">
              <a:lnSpc>
                <a:spcPts val="5440"/>
              </a:lnSpc>
            </a:pPr>
            <a:r>
              <a:rPr lang="en-US" sz="3200" b="1">
                <a:solidFill>
                  <a:srgbClr val="4184B0"/>
                </a:solidFill>
                <a:latin typeface="Poppins Bold"/>
                <a:ea typeface="Poppins Bold"/>
                <a:cs typeface="Poppins Bold"/>
                <a:sym typeface="Poppins Bold"/>
              </a:rPr>
              <a:t>Autores e afiliações</a:t>
            </a:r>
          </a:p>
        </p:txBody>
      </p:sp>
      <p:sp>
        <p:nvSpPr>
          <p:cNvPr id="41" name="TextBox 41"/>
          <p:cNvSpPr txBox="1"/>
          <p:nvPr/>
        </p:nvSpPr>
        <p:spPr>
          <a:xfrm>
            <a:off x="4413449" y="6223845"/>
            <a:ext cx="7367772" cy="34512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42" name="TextBox 42"/>
          <p:cNvSpPr txBox="1"/>
          <p:nvPr/>
        </p:nvSpPr>
        <p:spPr>
          <a:xfrm>
            <a:off x="12553968" y="6223845"/>
            <a:ext cx="8046547" cy="2879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43" name="TextBox 43"/>
          <p:cNvSpPr txBox="1"/>
          <p:nvPr/>
        </p:nvSpPr>
        <p:spPr>
          <a:xfrm>
            <a:off x="2564886" y="13134981"/>
            <a:ext cx="10703046" cy="2308225"/>
          </a:xfrm>
          <a:prstGeom prst="rect">
            <a:avLst/>
          </a:prstGeom>
        </p:spPr>
        <p:txBody>
          <a:bodyPr lIns="0" tIns="0" rIns="0" bIns="0" rtlCol="0" anchor="t">
            <a:spAutoFit/>
          </a:bodyPr>
          <a:lstStyle/>
          <a:p>
            <a:pPr algn="l">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Donec tristique arcu massa, at pharetra tortor feugiat non. </a:t>
            </a:r>
          </a:p>
        </p:txBody>
      </p:sp>
      <p:sp>
        <p:nvSpPr>
          <p:cNvPr id="44" name="TextBox 44"/>
          <p:cNvSpPr txBox="1"/>
          <p:nvPr/>
        </p:nvSpPr>
        <p:spPr>
          <a:xfrm>
            <a:off x="2564886" y="20308148"/>
            <a:ext cx="9520314" cy="1736725"/>
          </a:xfrm>
          <a:prstGeom prst="rect">
            <a:avLst/>
          </a:prstGeom>
        </p:spPr>
        <p:txBody>
          <a:bodyPr lIns="0" tIns="0" rIns="0" bIns="0" rtlCol="0" anchor="t">
            <a:spAutoFit/>
          </a:bodyPr>
          <a:lstStyle/>
          <a:p>
            <a:pPr algn="just">
              <a:lnSpc>
                <a:spcPts val="4550"/>
              </a:lnSpc>
            </a:pPr>
            <a:r>
              <a:rPr lang="en-US" sz="3500">
                <a:solidFill>
                  <a:srgbClr val="003C4C"/>
                </a:solidFill>
                <a:latin typeface="Poppins"/>
                <a:ea typeface="Poppins"/>
                <a:cs typeface="Poppins"/>
                <a:sym typeface="Poppins"/>
              </a:rPr>
              <a:t>Lorem ipsum dolor sit amet, consectetur adipiscing elit. Sed at ipsum vitae lacus lobortis lacinia. </a:t>
            </a:r>
          </a:p>
        </p:txBody>
      </p:sp>
      <p:sp>
        <p:nvSpPr>
          <p:cNvPr id="45" name="TextBox 45"/>
          <p:cNvSpPr txBox="1"/>
          <p:nvPr/>
        </p:nvSpPr>
        <p:spPr>
          <a:xfrm>
            <a:off x="5180068" y="10171154"/>
            <a:ext cx="6565153" cy="1165225"/>
          </a:xfrm>
          <a:prstGeom prst="rect">
            <a:avLst/>
          </a:prstGeom>
        </p:spPr>
        <p:txBody>
          <a:bodyPr lIns="0" tIns="0" rIns="0" bIns="0" rtlCol="0" anchor="t">
            <a:spAutoFit/>
          </a:bodyPr>
          <a:lstStyle/>
          <a:p>
            <a:pPr algn="l">
              <a:lnSpc>
                <a:spcPts val="4550"/>
              </a:lnSpc>
            </a:pPr>
            <a:r>
              <a:rPr lang="en-US" sz="3500">
                <a:solidFill>
                  <a:srgbClr val="003C4C"/>
                </a:solidFill>
                <a:latin typeface="Poppins"/>
                <a:ea typeface="Poppins"/>
                <a:cs typeface="Poppins"/>
                <a:sym typeface="Poppins"/>
              </a:rPr>
              <a:t>Lorem ipsum dolor sit amet, consectetur adipiscing elit. </a:t>
            </a:r>
          </a:p>
        </p:txBody>
      </p:sp>
      <p:sp>
        <p:nvSpPr>
          <p:cNvPr id="46" name="TextBox 46"/>
          <p:cNvSpPr txBox="1"/>
          <p:nvPr/>
        </p:nvSpPr>
        <p:spPr>
          <a:xfrm>
            <a:off x="2841882" y="19602046"/>
            <a:ext cx="9243317"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Figura 1: </a:t>
            </a:r>
            <a:r>
              <a:rPr lang="en-US" sz="2299">
                <a:solidFill>
                  <a:srgbClr val="003C4C"/>
                </a:solidFill>
                <a:latin typeface="Poppins"/>
                <a:ea typeface="Poppins"/>
                <a:cs typeface="Poppins"/>
                <a:sym typeface="Poppins"/>
              </a:rPr>
              <a:t>Corpo da legenda.</a:t>
            </a:r>
          </a:p>
        </p:txBody>
      </p:sp>
      <p:sp>
        <p:nvSpPr>
          <p:cNvPr id="47" name="TextBox 47"/>
          <p:cNvSpPr txBox="1"/>
          <p:nvPr/>
        </p:nvSpPr>
        <p:spPr>
          <a:xfrm>
            <a:off x="13801085" y="18857942"/>
            <a:ext cx="6799429"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Figura 2: </a:t>
            </a:r>
            <a:r>
              <a:rPr lang="en-US" sz="2299">
                <a:solidFill>
                  <a:srgbClr val="003C4C"/>
                </a:solidFill>
                <a:latin typeface="Poppins"/>
                <a:ea typeface="Poppins"/>
                <a:cs typeface="Poppins"/>
                <a:sym typeface="Poppins"/>
              </a:rPr>
              <a:t>Corpo da legenda.</a:t>
            </a:r>
          </a:p>
        </p:txBody>
      </p:sp>
      <p:sp>
        <p:nvSpPr>
          <p:cNvPr id="48" name="TextBox 48"/>
          <p:cNvSpPr txBox="1"/>
          <p:nvPr/>
        </p:nvSpPr>
        <p:spPr>
          <a:xfrm>
            <a:off x="12920381" y="20346248"/>
            <a:ext cx="6799429" cy="370815"/>
          </a:xfrm>
          <a:prstGeom prst="rect">
            <a:avLst/>
          </a:prstGeom>
        </p:spPr>
        <p:txBody>
          <a:bodyPr lIns="0" tIns="0" rIns="0" bIns="0" rtlCol="0" anchor="t">
            <a:spAutoFit/>
          </a:bodyPr>
          <a:lstStyle/>
          <a:p>
            <a:pPr algn="just">
              <a:lnSpc>
                <a:spcPts val="2989"/>
              </a:lnSpc>
            </a:pPr>
            <a:r>
              <a:rPr lang="en-US" sz="2299" b="1">
                <a:solidFill>
                  <a:srgbClr val="003C4C"/>
                </a:solidFill>
                <a:latin typeface="Poppins Bold"/>
                <a:ea typeface="Poppins Bold"/>
                <a:cs typeface="Poppins Bold"/>
                <a:sym typeface="Poppins Bold"/>
              </a:rPr>
              <a:t>Quadro 1: </a:t>
            </a:r>
            <a:r>
              <a:rPr lang="en-US" sz="2299">
                <a:solidFill>
                  <a:srgbClr val="003C4C"/>
                </a:solidFill>
                <a:latin typeface="Poppins"/>
                <a:ea typeface="Poppins"/>
                <a:cs typeface="Poppins"/>
                <a:sym typeface="Poppins"/>
              </a:rPr>
              <a:t>Corpo do quadro</a:t>
            </a:r>
          </a:p>
        </p:txBody>
      </p:sp>
      <p:sp>
        <p:nvSpPr>
          <p:cNvPr id="49" name="TextBox 49"/>
          <p:cNvSpPr txBox="1"/>
          <p:nvPr/>
        </p:nvSpPr>
        <p:spPr>
          <a:xfrm>
            <a:off x="3213447" y="29395123"/>
            <a:ext cx="9706934" cy="593725"/>
          </a:xfrm>
          <a:prstGeom prst="rect">
            <a:avLst/>
          </a:prstGeom>
        </p:spPr>
        <p:txBody>
          <a:bodyPr lIns="0" tIns="0" rIns="0" bIns="0" rtlCol="0" anchor="t">
            <a:spAutoFit/>
          </a:bodyPr>
          <a:lstStyle/>
          <a:p>
            <a:pPr algn="l">
              <a:lnSpc>
                <a:spcPts val="4550"/>
              </a:lnSpc>
            </a:pPr>
            <a:r>
              <a:rPr lang="en-US" sz="3500" b="1">
                <a:solidFill>
                  <a:srgbClr val="FFFFFF"/>
                </a:solidFill>
                <a:latin typeface="Poppins Bold"/>
                <a:ea typeface="Poppins Bold"/>
                <a:cs typeface="Poppins Bold"/>
                <a:sym typeface="Poppins Bold"/>
              </a:rPr>
              <a:t>logos institucionais a branco (opcional)</a:t>
            </a:r>
          </a:p>
        </p:txBody>
      </p:sp>
      <p:grpSp>
        <p:nvGrpSpPr>
          <p:cNvPr id="50" name="Group 22">
            <a:extLst>
              <a:ext uri="{FF2B5EF4-FFF2-40B4-BE49-F238E27FC236}">
                <a16:creationId xmlns:a16="http://schemas.microsoft.com/office/drawing/2014/main" id="{F111A039-B728-6D6C-5748-1E6CD2E91641}"/>
              </a:ext>
            </a:extLst>
          </p:cNvPr>
          <p:cNvGrpSpPr/>
          <p:nvPr/>
        </p:nvGrpSpPr>
        <p:grpSpPr>
          <a:xfrm>
            <a:off x="2138400" y="24626129"/>
            <a:ext cx="4679879" cy="893249"/>
            <a:chOff x="0" y="0"/>
            <a:chExt cx="6239838" cy="1190999"/>
          </a:xfrm>
        </p:grpSpPr>
        <p:sp>
          <p:nvSpPr>
            <p:cNvPr id="51" name="Freeform 23">
              <a:extLst>
                <a:ext uri="{FF2B5EF4-FFF2-40B4-BE49-F238E27FC236}">
                  <a16:creationId xmlns:a16="http://schemas.microsoft.com/office/drawing/2014/main" id="{76F81FEF-86D5-9742-8777-51C2A89F9B15}"/>
                </a:ext>
              </a:extLst>
            </p:cNvPr>
            <p:cNvSpPr/>
            <p:nvPr/>
          </p:nvSpPr>
          <p:spPr>
            <a:xfrm>
              <a:off x="0" y="0"/>
              <a:ext cx="1018304" cy="1190999"/>
            </a:xfrm>
            <a:custGeom>
              <a:avLst/>
              <a:gdLst/>
              <a:ahLst/>
              <a:cxnLst/>
              <a:rect l="l" t="t" r="r" b="b"/>
              <a:pathLst>
                <a:path w="1018304" h="1190999">
                  <a:moveTo>
                    <a:pt x="0" y="0"/>
                  </a:moveTo>
                  <a:lnTo>
                    <a:pt x="1018304" y="0"/>
                  </a:lnTo>
                  <a:lnTo>
                    <a:pt x="1018304" y="1190999"/>
                  </a:lnTo>
                  <a:lnTo>
                    <a:pt x="0" y="11909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PT"/>
            </a:p>
          </p:txBody>
        </p:sp>
        <p:sp>
          <p:nvSpPr>
            <p:cNvPr id="52" name="TextBox 24">
              <a:extLst>
                <a:ext uri="{FF2B5EF4-FFF2-40B4-BE49-F238E27FC236}">
                  <a16:creationId xmlns:a16="http://schemas.microsoft.com/office/drawing/2014/main" id="{1F164D12-485D-C0D0-B67F-9B40839277D4}"/>
                </a:ext>
              </a:extLst>
            </p:cNvPr>
            <p:cNvSpPr txBox="1"/>
            <p:nvPr/>
          </p:nvSpPr>
          <p:spPr>
            <a:xfrm>
              <a:off x="1213821" y="69968"/>
              <a:ext cx="5026017" cy="1025461"/>
            </a:xfrm>
            <a:prstGeom prst="rect">
              <a:avLst/>
            </a:prstGeom>
          </p:spPr>
          <p:txBody>
            <a:bodyPr lIns="0" tIns="0" rIns="0" bIns="0" rtlCol="0" anchor="t">
              <a:spAutoFit/>
            </a:bodyPr>
            <a:lstStyle/>
            <a:p>
              <a:pPr algn="l">
                <a:lnSpc>
                  <a:spcPts val="6299"/>
                </a:lnSpc>
                <a:spcBef>
                  <a:spcPct val="0"/>
                </a:spcBef>
              </a:pPr>
              <a:r>
                <a:rPr lang="en-US" sz="4499" b="1">
                  <a:solidFill>
                    <a:srgbClr val="FFFFFF"/>
                  </a:solidFill>
                  <a:latin typeface="Poppins Bold"/>
                  <a:ea typeface="Poppins Bold"/>
                  <a:cs typeface="Poppins Bold"/>
                  <a:sym typeface="Poppins Bold"/>
                </a:rPr>
                <a:t>Conclusões</a:t>
              </a:r>
            </a:p>
          </p:txBody>
        </p:sp>
      </p:grpSp>
      <p:sp>
        <p:nvSpPr>
          <p:cNvPr id="53" name="TextBox 32">
            <a:extLst>
              <a:ext uri="{FF2B5EF4-FFF2-40B4-BE49-F238E27FC236}">
                <a16:creationId xmlns:a16="http://schemas.microsoft.com/office/drawing/2014/main" id="{BF9CC5AB-243B-FC3C-6050-EA3C200B0BC9}"/>
              </a:ext>
            </a:extLst>
          </p:cNvPr>
          <p:cNvSpPr txBox="1"/>
          <p:nvPr/>
        </p:nvSpPr>
        <p:spPr>
          <a:xfrm>
            <a:off x="2138400" y="25829598"/>
            <a:ext cx="9706934" cy="2308225"/>
          </a:xfrm>
          <a:prstGeom prst="rect">
            <a:avLst/>
          </a:prstGeom>
        </p:spPr>
        <p:txBody>
          <a:bodyPr lIns="0" tIns="0" rIns="0" bIns="0" rtlCol="0" anchor="t">
            <a:spAutoFit/>
          </a:bodyPr>
          <a:lstStyle/>
          <a:p>
            <a:pPr algn="l">
              <a:lnSpc>
                <a:spcPts val="4550"/>
              </a:lnSpc>
            </a:pPr>
            <a:r>
              <a:rPr lang="en-US" sz="3500" dirty="0">
                <a:solidFill>
                  <a:srgbClr val="FFFFFF"/>
                </a:solidFill>
                <a:latin typeface="Poppins"/>
                <a:ea typeface="Poppins"/>
                <a:cs typeface="Poppins"/>
                <a:sym typeface="Poppins"/>
              </a:rPr>
              <a:t>Lorem ipsum dolor sit </a:t>
            </a:r>
            <a:r>
              <a:rPr lang="en-US" sz="3500" dirty="0" err="1">
                <a:solidFill>
                  <a:srgbClr val="FFFFFF"/>
                </a:solidFill>
                <a:latin typeface="Poppins"/>
                <a:ea typeface="Poppins"/>
                <a:cs typeface="Poppins"/>
                <a:sym typeface="Poppins"/>
              </a:rPr>
              <a:t>amet</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consectetur</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adipiscing</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elit</a:t>
            </a:r>
            <a:r>
              <a:rPr lang="en-US" sz="3500" dirty="0">
                <a:solidFill>
                  <a:srgbClr val="FFFFFF"/>
                </a:solidFill>
                <a:latin typeface="Poppins"/>
                <a:ea typeface="Poppins"/>
                <a:cs typeface="Poppins"/>
                <a:sym typeface="Poppins"/>
              </a:rPr>
              <a:t>. Sed at ipsum vitae </a:t>
            </a:r>
            <a:r>
              <a:rPr lang="en-US" sz="3500" dirty="0" err="1">
                <a:solidFill>
                  <a:srgbClr val="FFFFFF"/>
                </a:solidFill>
                <a:latin typeface="Poppins"/>
                <a:ea typeface="Poppins"/>
                <a:cs typeface="Poppins"/>
                <a:sym typeface="Poppins"/>
              </a:rPr>
              <a:t>lacus</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lobortis</a:t>
            </a:r>
            <a:r>
              <a:rPr lang="en-US" sz="3500" dirty="0">
                <a:solidFill>
                  <a:srgbClr val="FFFFFF"/>
                </a:solidFill>
                <a:latin typeface="Poppins"/>
                <a:ea typeface="Poppins"/>
                <a:cs typeface="Poppins"/>
                <a:sym typeface="Poppins"/>
              </a:rPr>
              <a:t> lacinia. Donec </a:t>
            </a:r>
            <a:r>
              <a:rPr lang="en-US" sz="3500" dirty="0" err="1">
                <a:solidFill>
                  <a:srgbClr val="FFFFFF"/>
                </a:solidFill>
                <a:latin typeface="Poppins"/>
                <a:ea typeface="Poppins"/>
                <a:cs typeface="Poppins"/>
                <a:sym typeface="Poppins"/>
              </a:rPr>
              <a:t>tristique</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arcu</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massa</a:t>
            </a:r>
            <a:r>
              <a:rPr lang="en-US" sz="3500" dirty="0">
                <a:solidFill>
                  <a:srgbClr val="FFFFFF"/>
                </a:solidFill>
                <a:latin typeface="Poppins"/>
                <a:ea typeface="Poppins"/>
                <a:cs typeface="Poppins"/>
                <a:sym typeface="Poppins"/>
              </a:rPr>
              <a:t>, at pharetra </a:t>
            </a:r>
            <a:r>
              <a:rPr lang="en-US" sz="3500" dirty="0" err="1">
                <a:solidFill>
                  <a:srgbClr val="FFFFFF"/>
                </a:solidFill>
                <a:latin typeface="Poppins"/>
                <a:ea typeface="Poppins"/>
                <a:cs typeface="Poppins"/>
                <a:sym typeface="Poppins"/>
              </a:rPr>
              <a:t>tortor</a:t>
            </a:r>
            <a:r>
              <a:rPr lang="en-US" sz="3500" dirty="0">
                <a:solidFill>
                  <a:srgbClr val="FFFFFF"/>
                </a:solidFill>
                <a:latin typeface="Poppins"/>
                <a:ea typeface="Poppins"/>
                <a:cs typeface="Poppins"/>
                <a:sym typeface="Poppins"/>
              </a:rPr>
              <a:t> </a:t>
            </a:r>
            <a:r>
              <a:rPr lang="en-US" sz="3500" dirty="0" err="1">
                <a:solidFill>
                  <a:srgbClr val="FFFFFF"/>
                </a:solidFill>
                <a:latin typeface="Poppins"/>
                <a:ea typeface="Poppins"/>
                <a:cs typeface="Poppins"/>
                <a:sym typeface="Poppins"/>
              </a:rPr>
              <a:t>feugiat</a:t>
            </a:r>
            <a:r>
              <a:rPr lang="en-US" sz="3500" dirty="0">
                <a:solidFill>
                  <a:srgbClr val="FFFFFF"/>
                </a:solidFill>
                <a:latin typeface="Poppins"/>
                <a:ea typeface="Poppins"/>
                <a:cs typeface="Poppins"/>
                <a:sym typeface="Poppins"/>
              </a:rPr>
              <a:t> non.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3"/>
          <p:cNvGrpSpPr/>
          <p:nvPr/>
        </p:nvGrpSpPr>
        <p:grpSpPr>
          <a:xfrm>
            <a:off x="7710008" y="7672906"/>
            <a:ext cx="10211046" cy="3682125"/>
            <a:chOff x="0" y="0"/>
            <a:chExt cx="13614728" cy="4909501"/>
          </a:xfrm>
        </p:grpSpPr>
        <p:sp>
          <p:nvSpPr>
            <p:cNvPr id="14" name="Freeform 14"/>
            <p:cNvSpPr/>
            <p:nvPr/>
          </p:nvSpPr>
          <p:spPr>
            <a:xfrm>
              <a:off x="0" y="3502688"/>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3"/>
              <a:stretch>
                <a:fillRect/>
              </a:stretch>
            </a:blipFill>
          </p:spPr>
          <p:txBody>
            <a:bodyPr/>
            <a:lstStyle/>
            <a:p>
              <a:endParaRPr lang="pt-PT"/>
            </a:p>
          </p:txBody>
        </p:sp>
        <p:sp>
          <p:nvSpPr>
            <p:cNvPr id="15" name="Freeform 15"/>
            <p:cNvSpPr/>
            <p:nvPr/>
          </p:nvSpPr>
          <p:spPr>
            <a:xfrm>
              <a:off x="0" y="4427321"/>
              <a:ext cx="3943804" cy="350560"/>
            </a:xfrm>
            <a:custGeom>
              <a:avLst/>
              <a:gdLst/>
              <a:ahLst/>
              <a:cxnLst/>
              <a:rect l="l" t="t" r="r" b="b"/>
              <a:pathLst>
                <a:path w="3943804" h="350560">
                  <a:moveTo>
                    <a:pt x="0" y="0"/>
                  </a:moveTo>
                  <a:lnTo>
                    <a:pt x="3943804" y="0"/>
                  </a:lnTo>
                  <a:lnTo>
                    <a:pt x="3943804" y="350560"/>
                  </a:lnTo>
                  <a:lnTo>
                    <a:pt x="0" y="350560"/>
                  </a:lnTo>
                  <a:lnTo>
                    <a:pt x="0" y="0"/>
                  </a:lnTo>
                  <a:close/>
                </a:path>
              </a:pathLst>
            </a:custGeom>
            <a:blipFill>
              <a:blip r:embed="rId4"/>
              <a:stretch>
                <a:fillRect/>
              </a:stretch>
            </a:blipFill>
          </p:spPr>
          <p:txBody>
            <a:bodyPr/>
            <a:lstStyle/>
            <a:p>
              <a:endParaRPr lang="pt-PT"/>
            </a:p>
          </p:txBody>
        </p:sp>
        <p:sp>
          <p:nvSpPr>
            <p:cNvPr id="16" name="TextBox 16"/>
            <p:cNvSpPr txBox="1"/>
            <p:nvPr/>
          </p:nvSpPr>
          <p:spPr>
            <a:xfrm>
              <a:off x="4207157" y="3134001"/>
              <a:ext cx="9407571" cy="850866"/>
            </a:xfrm>
            <a:prstGeom prst="rect">
              <a:avLst/>
            </a:prstGeom>
          </p:spPr>
          <p:txBody>
            <a:bodyPr lIns="0" tIns="0" rIns="0" bIns="0" rtlCol="0" anchor="t">
              <a:spAutoFit/>
            </a:bodyPr>
            <a:lstStyle/>
            <a:p>
              <a:pPr algn="just">
                <a:lnSpc>
                  <a:spcPts val="5610"/>
                </a:lnSpc>
              </a:pPr>
              <a:r>
                <a:rPr lang="en-US" sz="3300">
                  <a:solidFill>
                    <a:srgbClr val="003C4C"/>
                  </a:solidFill>
                  <a:latin typeface="Poppins"/>
                  <a:ea typeface="Poppins"/>
                  <a:cs typeface="Poppins"/>
                  <a:sym typeface="Poppins"/>
                </a:rPr>
                <a:t>#bf843a</a:t>
              </a:r>
            </a:p>
          </p:txBody>
        </p:sp>
        <p:sp>
          <p:nvSpPr>
            <p:cNvPr id="17" name="TextBox 17"/>
            <p:cNvSpPr txBox="1"/>
            <p:nvPr/>
          </p:nvSpPr>
          <p:spPr>
            <a:xfrm>
              <a:off x="0" y="-200025"/>
              <a:ext cx="9407571" cy="906958"/>
            </a:xfrm>
            <a:prstGeom prst="rect">
              <a:avLst/>
            </a:prstGeom>
          </p:spPr>
          <p:txBody>
            <a:bodyPr lIns="0" tIns="0" rIns="0" bIns="0" rtlCol="0" anchor="t">
              <a:spAutoFit/>
            </a:bodyPr>
            <a:lstStyle/>
            <a:p>
              <a:pPr algn="just">
                <a:lnSpc>
                  <a:spcPts val="5950"/>
                </a:lnSpc>
              </a:pPr>
              <a:r>
                <a:rPr lang="en-US" sz="3500" b="1">
                  <a:solidFill>
                    <a:srgbClr val="003C4C"/>
                  </a:solidFill>
                  <a:latin typeface="Poppins Bold"/>
                  <a:ea typeface="Poppins Bold"/>
                  <a:cs typeface="Poppins Bold"/>
                  <a:sym typeface="Poppins Bold"/>
                </a:rPr>
                <a:t>Códigos cores (hex):</a:t>
              </a:r>
            </a:p>
          </p:txBody>
        </p:sp>
        <p:sp>
          <p:nvSpPr>
            <p:cNvPr id="18" name="TextBox 18"/>
            <p:cNvSpPr txBox="1"/>
            <p:nvPr/>
          </p:nvSpPr>
          <p:spPr>
            <a:xfrm>
              <a:off x="4207157" y="4058634"/>
              <a:ext cx="9407571" cy="850866"/>
            </a:xfrm>
            <a:prstGeom prst="rect">
              <a:avLst/>
            </a:prstGeom>
          </p:spPr>
          <p:txBody>
            <a:bodyPr lIns="0" tIns="0" rIns="0" bIns="0" rtlCol="0" anchor="t">
              <a:spAutoFit/>
            </a:bodyPr>
            <a:lstStyle/>
            <a:p>
              <a:pPr algn="just">
                <a:lnSpc>
                  <a:spcPts val="5610"/>
                </a:lnSpc>
              </a:pPr>
              <a:r>
                <a:rPr lang="en-US" sz="3300">
                  <a:solidFill>
                    <a:srgbClr val="003C4C"/>
                  </a:solidFill>
                  <a:latin typeface="Poppins"/>
                  <a:ea typeface="Poppins"/>
                  <a:cs typeface="Poppins"/>
                  <a:sym typeface="Poppins"/>
                </a:rPr>
                <a:t>#d6b183</a:t>
              </a:r>
            </a:p>
          </p:txBody>
        </p:sp>
        <p:sp>
          <p:nvSpPr>
            <p:cNvPr id="19" name="Freeform 19"/>
            <p:cNvSpPr/>
            <p:nvPr/>
          </p:nvSpPr>
          <p:spPr>
            <a:xfrm>
              <a:off x="0" y="1599566"/>
              <a:ext cx="3943804" cy="350560"/>
            </a:xfrm>
            <a:custGeom>
              <a:avLst/>
              <a:gdLst/>
              <a:ahLst/>
              <a:cxnLst/>
              <a:rect l="l" t="t" r="r" b="b"/>
              <a:pathLst>
                <a:path w="3943804" h="350560">
                  <a:moveTo>
                    <a:pt x="0" y="0"/>
                  </a:moveTo>
                  <a:lnTo>
                    <a:pt x="3943804" y="0"/>
                  </a:lnTo>
                  <a:lnTo>
                    <a:pt x="3943804" y="350561"/>
                  </a:lnTo>
                  <a:lnTo>
                    <a:pt x="0" y="350561"/>
                  </a:lnTo>
                  <a:lnTo>
                    <a:pt x="0" y="0"/>
                  </a:lnTo>
                  <a:close/>
                </a:path>
              </a:pathLst>
            </a:custGeom>
            <a:blipFill>
              <a:blip r:embed="rId5"/>
              <a:stretch>
                <a:fillRect/>
              </a:stretch>
            </a:blipFill>
          </p:spPr>
          <p:txBody>
            <a:bodyPr/>
            <a:lstStyle/>
            <a:p>
              <a:endParaRPr lang="pt-PT"/>
            </a:p>
          </p:txBody>
        </p:sp>
        <p:sp>
          <p:nvSpPr>
            <p:cNvPr id="20" name="Freeform 20"/>
            <p:cNvSpPr/>
            <p:nvPr/>
          </p:nvSpPr>
          <p:spPr>
            <a:xfrm>
              <a:off x="0" y="2524199"/>
              <a:ext cx="3943804" cy="350560"/>
            </a:xfrm>
            <a:custGeom>
              <a:avLst/>
              <a:gdLst/>
              <a:ahLst/>
              <a:cxnLst/>
              <a:rect l="l" t="t" r="r" b="b"/>
              <a:pathLst>
                <a:path w="3943804" h="350560">
                  <a:moveTo>
                    <a:pt x="0" y="0"/>
                  </a:moveTo>
                  <a:lnTo>
                    <a:pt x="3943804" y="0"/>
                  </a:lnTo>
                  <a:lnTo>
                    <a:pt x="3943804" y="350561"/>
                  </a:lnTo>
                  <a:lnTo>
                    <a:pt x="0" y="350561"/>
                  </a:lnTo>
                  <a:lnTo>
                    <a:pt x="0" y="0"/>
                  </a:lnTo>
                  <a:close/>
                </a:path>
              </a:pathLst>
            </a:custGeom>
            <a:blipFill>
              <a:blip r:embed="rId6"/>
              <a:stretch>
                <a:fillRect/>
              </a:stretch>
            </a:blipFill>
          </p:spPr>
          <p:txBody>
            <a:bodyPr/>
            <a:lstStyle/>
            <a:p>
              <a:endParaRPr lang="pt-PT"/>
            </a:p>
          </p:txBody>
        </p:sp>
        <p:sp>
          <p:nvSpPr>
            <p:cNvPr id="21" name="TextBox 21"/>
            <p:cNvSpPr txBox="1"/>
            <p:nvPr/>
          </p:nvSpPr>
          <p:spPr>
            <a:xfrm>
              <a:off x="4207157" y="1230880"/>
              <a:ext cx="9407571" cy="850899"/>
            </a:xfrm>
            <a:prstGeom prst="rect">
              <a:avLst/>
            </a:prstGeom>
          </p:spPr>
          <p:txBody>
            <a:bodyPr lIns="0" tIns="0" rIns="0" bIns="0" rtlCol="0" anchor="t">
              <a:spAutoFit/>
            </a:bodyPr>
            <a:lstStyle/>
            <a:p>
              <a:pPr algn="just">
                <a:lnSpc>
                  <a:spcPts val="5610"/>
                </a:lnSpc>
              </a:pPr>
              <a:r>
                <a:rPr lang="en-US" sz="3300">
                  <a:solidFill>
                    <a:srgbClr val="003C4C"/>
                  </a:solidFill>
                  <a:latin typeface="Poppins"/>
                  <a:ea typeface="Poppins"/>
                  <a:cs typeface="Poppins"/>
                  <a:sym typeface="Poppins"/>
                </a:rPr>
                <a:t>#4184b0</a:t>
              </a:r>
            </a:p>
          </p:txBody>
        </p:sp>
        <p:sp>
          <p:nvSpPr>
            <p:cNvPr id="22" name="TextBox 22"/>
            <p:cNvSpPr txBox="1"/>
            <p:nvPr/>
          </p:nvSpPr>
          <p:spPr>
            <a:xfrm>
              <a:off x="4207157" y="2155513"/>
              <a:ext cx="9407571" cy="850866"/>
            </a:xfrm>
            <a:prstGeom prst="rect">
              <a:avLst/>
            </a:prstGeom>
          </p:spPr>
          <p:txBody>
            <a:bodyPr lIns="0" tIns="0" rIns="0" bIns="0" rtlCol="0" anchor="t">
              <a:spAutoFit/>
            </a:bodyPr>
            <a:lstStyle/>
            <a:p>
              <a:pPr algn="just">
                <a:lnSpc>
                  <a:spcPts val="5610"/>
                </a:lnSpc>
              </a:pPr>
              <a:r>
                <a:rPr lang="en-US" sz="3300" dirty="0">
                  <a:solidFill>
                    <a:srgbClr val="003C4C"/>
                  </a:solidFill>
                  <a:latin typeface="Poppins"/>
                  <a:ea typeface="Poppins"/>
                  <a:cs typeface="Poppins"/>
                  <a:sym typeface="Poppins"/>
                </a:rPr>
                <a:t>#9cc2dd</a:t>
              </a:r>
            </a:p>
          </p:txBody>
        </p:sp>
      </p:grpSp>
      <p:grpSp>
        <p:nvGrpSpPr>
          <p:cNvPr id="23" name="Group 23"/>
          <p:cNvGrpSpPr/>
          <p:nvPr/>
        </p:nvGrpSpPr>
        <p:grpSpPr>
          <a:xfrm>
            <a:off x="1867742" y="13562725"/>
            <a:ext cx="17386598" cy="1267840"/>
            <a:chOff x="0" y="0"/>
            <a:chExt cx="4065300" cy="296444"/>
          </a:xfrm>
        </p:grpSpPr>
        <p:sp>
          <p:nvSpPr>
            <p:cNvPr id="24" name="Freeform 24"/>
            <p:cNvSpPr/>
            <p:nvPr/>
          </p:nvSpPr>
          <p:spPr>
            <a:xfrm>
              <a:off x="0" y="0"/>
              <a:ext cx="4065300" cy="296444"/>
            </a:xfrm>
            <a:custGeom>
              <a:avLst/>
              <a:gdLst/>
              <a:ahLst/>
              <a:cxnLst/>
              <a:rect l="l" t="t" r="r" b="b"/>
              <a:pathLst>
                <a:path w="4065300" h="296444">
                  <a:moveTo>
                    <a:pt x="13358" y="0"/>
                  </a:moveTo>
                  <a:lnTo>
                    <a:pt x="4051942" y="0"/>
                  </a:lnTo>
                  <a:cubicBezTo>
                    <a:pt x="4059320" y="0"/>
                    <a:pt x="4065300" y="5981"/>
                    <a:pt x="4065300" y="13358"/>
                  </a:cubicBezTo>
                  <a:lnTo>
                    <a:pt x="4065300" y="283086"/>
                  </a:lnTo>
                  <a:cubicBezTo>
                    <a:pt x="4065300" y="286628"/>
                    <a:pt x="4063893" y="290026"/>
                    <a:pt x="4061388" y="292531"/>
                  </a:cubicBezTo>
                  <a:cubicBezTo>
                    <a:pt x="4058882" y="295037"/>
                    <a:pt x="4055485" y="296444"/>
                    <a:pt x="4051942" y="296444"/>
                  </a:cubicBezTo>
                  <a:lnTo>
                    <a:pt x="13358" y="296444"/>
                  </a:lnTo>
                  <a:cubicBezTo>
                    <a:pt x="9816" y="296444"/>
                    <a:pt x="6418" y="295037"/>
                    <a:pt x="3913" y="292531"/>
                  </a:cubicBezTo>
                  <a:cubicBezTo>
                    <a:pt x="1407" y="290026"/>
                    <a:pt x="0" y="286628"/>
                    <a:pt x="0" y="283086"/>
                  </a:cubicBezTo>
                  <a:lnTo>
                    <a:pt x="0" y="13358"/>
                  </a:lnTo>
                  <a:cubicBezTo>
                    <a:pt x="0" y="9816"/>
                    <a:pt x="1407" y="6418"/>
                    <a:pt x="3913" y="3913"/>
                  </a:cubicBezTo>
                  <a:cubicBezTo>
                    <a:pt x="6418" y="1407"/>
                    <a:pt x="9816" y="0"/>
                    <a:pt x="13358" y="0"/>
                  </a:cubicBezTo>
                  <a:close/>
                </a:path>
              </a:pathLst>
            </a:custGeom>
            <a:solidFill>
              <a:srgbClr val="FFFFFF"/>
            </a:solidFill>
          </p:spPr>
          <p:txBody>
            <a:bodyPr/>
            <a:lstStyle/>
            <a:p>
              <a:endParaRPr lang="pt-PT"/>
            </a:p>
          </p:txBody>
        </p:sp>
        <p:sp>
          <p:nvSpPr>
            <p:cNvPr id="25" name="TextBox 25"/>
            <p:cNvSpPr txBox="1"/>
            <p:nvPr/>
          </p:nvSpPr>
          <p:spPr>
            <a:xfrm>
              <a:off x="0" y="-57150"/>
              <a:ext cx="4065300" cy="353594"/>
            </a:xfrm>
            <a:prstGeom prst="rect">
              <a:avLst/>
            </a:prstGeom>
          </p:spPr>
          <p:txBody>
            <a:bodyPr lIns="50800" tIns="50800" rIns="50800" bIns="50800" rtlCol="0" anchor="ctr"/>
            <a:lstStyle/>
            <a:p>
              <a:pPr algn="ctr">
                <a:lnSpc>
                  <a:spcPts val="2799"/>
                </a:lnSpc>
              </a:pPr>
              <a:endParaRPr/>
            </a:p>
          </p:txBody>
        </p:sp>
      </p:grpSp>
      <p:sp>
        <p:nvSpPr>
          <p:cNvPr id="26" name="Freeform 26"/>
          <p:cNvSpPr/>
          <p:nvPr/>
        </p:nvSpPr>
        <p:spPr>
          <a:xfrm>
            <a:off x="9992732" y="15394510"/>
            <a:ext cx="2216683" cy="2194516"/>
          </a:xfrm>
          <a:custGeom>
            <a:avLst/>
            <a:gdLst/>
            <a:ahLst/>
            <a:cxnLst/>
            <a:rect l="l" t="t" r="r" b="b"/>
            <a:pathLst>
              <a:path w="2216683" h="2194516">
                <a:moveTo>
                  <a:pt x="0" y="0"/>
                </a:moveTo>
                <a:lnTo>
                  <a:pt x="2216683" y="0"/>
                </a:lnTo>
                <a:lnTo>
                  <a:pt x="2216683" y="2194516"/>
                </a:lnTo>
                <a:lnTo>
                  <a:pt x="0" y="21945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pt-PT"/>
          </a:p>
        </p:txBody>
      </p:sp>
      <p:sp>
        <p:nvSpPr>
          <p:cNvPr id="27" name="Freeform 27"/>
          <p:cNvSpPr/>
          <p:nvPr/>
        </p:nvSpPr>
        <p:spPr>
          <a:xfrm>
            <a:off x="6204332" y="15394510"/>
            <a:ext cx="2285982" cy="2251692"/>
          </a:xfrm>
          <a:custGeom>
            <a:avLst/>
            <a:gdLst/>
            <a:ahLst/>
            <a:cxnLst/>
            <a:rect l="l" t="t" r="r" b="b"/>
            <a:pathLst>
              <a:path w="2285982" h="2251692">
                <a:moveTo>
                  <a:pt x="0" y="0"/>
                </a:moveTo>
                <a:lnTo>
                  <a:pt x="2285982" y="0"/>
                </a:lnTo>
                <a:lnTo>
                  <a:pt x="2285982" y="2251692"/>
                </a:lnTo>
                <a:lnTo>
                  <a:pt x="0" y="225169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pt-PT"/>
          </a:p>
        </p:txBody>
      </p:sp>
      <p:sp>
        <p:nvSpPr>
          <p:cNvPr id="28" name="Freeform 28"/>
          <p:cNvSpPr/>
          <p:nvPr/>
        </p:nvSpPr>
        <p:spPr>
          <a:xfrm>
            <a:off x="2502367" y="18837709"/>
            <a:ext cx="2991162" cy="1131622"/>
          </a:xfrm>
          <a:custGeom>
            <a:avLst/>
            <a:gdLst/>
            <a:ahLst/>
            <a:cxnLst/>
            <a:rect l="l" t="t" r="r" b="b"/>
            <a:pathLst>
              <a:path w="2991162" h="1131622">
                <a:moveTo>
                  <a:pt x="0" y="0"/>
                </a:moveTo>
                <a:lnTo>
                  <a:pt x="2991162" y="0"/>
                </a:lnTo>
                <a:lnTo>
                  <a:pt x="2991162" y="1131622"/>
                </a:lnTo>
                <a:lnTo>
                  <a:pt x="0" y="1131622"/>
                </a:lnTo>
                <a:lnTo>
                  <a:pt x="0" y="0"/>
                </a:lnTo>
                <a:close/>
              </a:path>
            </a:pathLst>
          </a:custGeom>
          <a:blipFill>
            <a:blip>
              <a:extLst>
                <a:ext uri="{96DAC541-7B7A-43D3-8B79-37D633B846F1}">
                  <asvg:svgBlip xmlns:asvg="http://schemas.microsoft.com/office/drawing/2016/SVG/main" r:embed="rId9"/>
                </a:ext>
              </a:extLst>
            </a:blip>
            <a:stretch>
              <a:fillRect r="-55039" b="-98757"/>
            </a:stretch>
          </a:blipFill>
        </p:spPr>
        <p:txBody>
          <a:bodyPr/>
          <a:lstStyle/>
          <a:p>
            <a:endParaRPr lang="pt-PT"/>
          </a:p>
        </p:txBody>
      </p:sp>
      <p:sp>
        <p:nvSpPr>
          <p:cNvPr id="29" name="Freeform 29"/>
          <p:cNvSpPr/>
          <p:nvPr/>
        </p:nvSpPr>
        <p:spPr>
          <a:xfrm>
            <a:off x="2445741" y="17487185"/>
            <a:ext cx="3047788" cy="1198855"/>
          </a:xfrm>
          <a:custGeom>
            <a:avLst/>
            <a:gdLst/>
            <a:ahLst/>
            <a:cxnLst/>
            <a:rect l="l" t="t" r="r" b="b"/>
            <a:pathLst>
              <a:path w="3047788" h="1198855">
                <a:moveTo>
                  <a:pt x="0" y="0"/>
                </a:moveTo>
                <a:lnTo>
                  <a:pt x="3047788" y="0"/>
                </a:lnTo>
                <a:lnTo>
                  <a:pt x="3047788" y="1198855"/>
                </a:lnTo>
                <a:lnTo>
                  <a:pt x="0" y="1198855"/>
                </a:lnTo>
                <a:lnTo>
                  <a:pt x="0" y="0"/>
                </a:lnTo>
                <a:close/>
              </a:path>
            </a:pathLst>
          </a:custGeom>
          <a:blipFill>
            <a:blip>
              <a:extLst>
                <a:ext uri="{96DAC541-7B7A-43D3-8B79-37D633B846F1}">
                  <asvg:svgBlip xmlns:asvg="http://schemas.microsoft.com/office/drawing/2016/SVG/main" r:embed="rId10"/>
                </a:ext>
              </a:extLst>
            </a:blip>
            <a:stretch>
              <a:fillRect l="-52159" t="-87610"/>
            </a:stretch>
          </a:blipFill>
        </p:spPr>
        <p:txBody>
          <a:bodyPr/>
          <a:lstStyle/>
          <a:p>
            <a:endParaRPr lang="pt-PT"/>
          </a:p>
        </p:txBody>
      </p:sp>
      <p:sp>
        <p:nvSpPr>
          <p:cNvPr id="30" name="Freeform 30"/>
          <p:cNvSpPr/>
          <p:nvPr/>
        </p:nvSpPr>
        <p:spPr>
          <a:xfrm>
            <a:off x="16308094" y="15394510"/>
            <a:ext cx="2000792" cy="2151389"/>
          </a:xfrm>
          <a:custGeom>
            <a:avLst/>
            <a:gdLst/>
            <a:ahLst/>
            <a:cxnLst/>
            <a:rect l="l" t="t" r="r" b="b"/>
            <a:pathLst>
              <a:path w="2000792" h="2151389">
                <a:moveTo>
                  <a:pt x="0" y="0"/>
                </a:moveTo>
                <a:lnTo>
                  <a:pt x="2000792" y="0"/>
                </a:lnTo>
                <a:lnTo>
                  <a:pt x="2000792" y="2151389"/>
                </a:lnTo>
                <a:lnTo>
                  <a:pt x="0" y="2151389"/>
                </a:lnTo>
                <a:lnTo>
                  <a:pt x="0" y="0"/>
                </a:lnTo>
                <a:close/>
              </a:path>
            </a:pathLst>
          </a:custGeom>
          <a:blipFill>
            <a:blip r:embed="rId11"/>
            <a:stretch>
              <a:fillRect/>
            </a:stretch>
          </a:blipFill>
        </p:spPr>
        <p:txBody>
          <a:bodyPr/>
          <a:lstStyle/>
          <a:p>
            <a:endParaRPr lang="pt-PT"/>
          </a:p>
        </p:txBody>
      </p:sp>
      <p:sp>
        <p:nvSpPr>
          <p:cNvPr id="31" name="Freeform 31"/>
          <p:cNvSpPr/>
          <p:nvPr/>
        </p:nvSpPr>
        <p:spPr>
          <a:xfrm>
            <a:off x="10216468" y="20502340"/>
            <a:ext cx="1992947" cy="2239266"/>
          </a:xfrm>
          <a:custGeom>
            <a:avLst/>
            <a:gdLst/>
            <a:ahLst/>
            <a:cxnLst/>
            <a:rect l="l" t="t" r="r" b="b"/>
            <a:pathLst>
              <a:path w="1992947" h="2239266">
                <a:moveTo>
                  <a:pt x="0" y="0"/>
                </a:moveTo>
                <a:lnTo>
                  <a:pt x="1992947" y="0"/>
                </a:lnTo>
                <a:lnTo>
                  <a:pt x="1992947" y="2239266"/>
                </a:lnTo>
                <a:lnTo>
                  <a:pt x="0" y="2239266"/>
                </a:lnTo>
                <a:lnTo>
                  <a:pt x="0" y="0"/>
                </a:lnTo>
                <a:close/>
              </a:path>
            </a:pathLst>
          </a:custGeom>
          <a:blipFill>
            <a:blip r:embed="rId12"/>
            <a:stretch>
              <a:fillRect/>
            </a:stretch>
          </a:blipFill>
        </p:spPr>
        <p:txBody>
          <a:bodyPr/>
          <a:lstStyle/>
          <a:p>
            <a:endParaRPr lang="pt-PT"/>
          </a:p>
        </p:txBody>
      </p:sp>
      <p:sp>
        <p:nvSpPr>
          <p:cNvPr id="32" name="Freeform 32"/>
          <p:cNvSpPr/>
          <p:nvPr/>
        </p:nvSpPr>
        <p:spPr>
          <a:xfrm>
            <a:off x="2595609" y="15294207"/>
            <a:ext cx="2072365" cy="2192979"/>
          </a:xfrm>
          <a:custGeom>
            <a:avLst/>
            <a:gdLst/>
            <a:ahLst/>
            <a:cxnLst/>
            <a:rect l="l" t="t" r="r" b="b"/>
            <a:pathLst>
              <a:path w="2072365" h="2192979">
                <a:moveTo>
                  <a:pt x="0" y="0"/>
                </a:moveTo>
                <a:lnTo>
                  <a:pt x="2072365" y="0"/>
                </a:lnTo>
                <a:lnTo>
                  <a:pt x="2072365" y="2192978"/>
                </a:lnTo>
                <a:lnTo>
                  <a:pt x="0" y="219297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pt-PT"/>
          </a:p>
        </p:txBody>
      </p:sp>
      <p:sp>
        <p:nvSpPr>
          <p:cNvPr id="33" name="Freeform 33"/>
          <p:cNvSpPr/>
          <p:nvPr/>
        </p:nvSpPr>
        <p:spPr>
          <a:xfrm>
            <a:off x="16467203" y="19970955"/>
            <a:ext cx="1975036" cy="2781741"/>
          </a:xfrm>
          <a:custGeom>
            <a:avLst/>
            <a:gdLst/>
            <a:ahLst/>
            <a:cxnLst/>
            <a:rect l="l" t="t" r="r" b="b"/>
            <a:pathLst>
              <a:path w="1975036" h="2781741">
                <a:moveTo>
                  <a:pt x="0" y="0"/>
                </a:moveTo>
                <a:lnTo>
                  <a:pt x="1975036" y="0"/>
                </a:lnTo>
                <a:lnTo>
                  <a:pt x="1975036" y="2781741"/>
                </a:lnTo>
                <a:lnTo>
                  <a:pt x="0" y="2781741"/>
                </a:lnTo>
                <a:lnTo>
                  <a:pt x="0" y="0"/>
                </a:lnTo>
                <a:close/>
              </a:path>
            </a:pathLst>
          </a:custGeom>
          <a:blipFill>
            <a:blip r:embed="rId14"/>
            <a:stretch>
              <a:fillRect/>
            </a:stretch>
          </a:blipFill>
        </p:spPr>
        <p:txBody>
          <a:bodyPr/>
          <a:lstStyle/>
          <a:p>
            <a:endParaRPr lang="pt-PT"/>
          </a:p>
        </p:txBody>
      </p:sp>
      <p:sp>
        <p:nvSpPr>
          <p:cNvPr id="34" name="Freeform 34"/>
          <p:cNvSpPr/>
          <p:nvPr/>
        </p:nvSpPr>
        <p:spPr>
          <a:xfrm>
            <a:off x="13170165" y="20522632"/>
            <a:ext cx="2185463" cy="2230064"/>
          </a:xfrm>
          <a:custGeom>
            <a:avLst/>
            <a:gdLst/>
            <a:ahLst/>
            <a:cxnLst/>
            <a:rect l="l" t="t" r="r" b="b"/>
            <a:pathLst>
              <a:path w="2185463" h="2230064">
                <a:moveTo>
                  <a:pt x="0" y="0"/>
                </a:moveTo>
                <a:lnTo>
                  <a:pt x="2185462" y="0"/>
                </a:lnTo>
                <a:lnTo>
                  <a:pt x="2185462" y="2230064"/>
                </a:lnTo>
                <a:lnTo>
                  <a:pt x="0" y="2230064"/>
                </a:lnTo>
                <a:lnTo>
                  <a:pt x="0" y="0"/>
                </a:lnTo>
                <a:close/>
              </a:path>
            </a:pathLst>
          </a:custGeom>
          <a:blipFill>
            <a:blip r:embed="rId15"/>
            <a:stretch>
              <a:fillRect/>
            </a:stretch>
          </a:blipFill>
        </p:spPr>
        <p:txBody>
          <a:bodyPr/>
          <a:lstStyle/>
          <a:p>
            <a:endParaRPr lang="pt-PT"/>
          </a:p>
        </p:txBody>
      </p:sp>
      <p:sp>
        <p:nvSpPr>
          <p:cNvPr id="35" name="Freeform 35"/>
          <p:cNvSpPr/>
          <p:nvPr/>
        </p:nvSpPr>
        <p:spPr>
          <a:xfrm>
            <a:off x="16467203" y="17825001"/>
            <a:ext cx="1841683" cy="1869729"/>
          </a:xfrm>
          <a:custGeom>
            <a:avLst/>
            <a:gdLst/>
            <a:ahLst/>
            <a:cxnLst/>
            <a:rect l="l" t="t" r="r" b="b"/>
            <a:pathLst>
              <a:path w="1841683" h="1869729">
                <a:moveTo>
                  <a:pt x="0" y="0"/>
                </a:moveTo>
                <a:lnTo>
                  <a:pt x="1841683" y="0"/>
                </a:lnTo>
                <a:lnTo>
                  <a:pt x="1841683" y="1869729"/>
                </a:lnTo>
                <a:lnTo>
                  <a:pt x="0" y="1869729"/>
                </a:lnTo>
                <a:lnTo>
                  <a:pt x="0" y="0"/>
                </a:lnTo>
                <a:close/>
              </a:path>
            </a:pathLst>
          </a:custGeom>
          <a:blipFill>
            <a:blip r:embed="rId16"/>
            <a:stretch>
              <a:fillRect/>
            </a:stretch>
          </a:blipFill>
        </p:spPr>
        <p:txBody>
          <a:bodyPr/>
          <a:lstStyle/>
          <a:p>
            <a:endParaRPr lang="pt-PT"/>
          </a:p>
        </p:txBody>
      </p:sp>
      <p:sp>
        <p:nvSpPr>
          <p:cNvPr id="36" name="Freeform 36"/>
          <p:cNvSpPr/>
          <p:nvPr/>
        </p:nvSpPr>
        <p:spPr>
          <a:xfrm>
            <a:off x="13098500" y="17825001"/>
            <a:ext cx="2328792" cy="2317149"/>
          </a:xfrm>
          <a:custGeom>
            <a:avLst/>
            <a:gdLst/>
            <a:ahLst/>
            <a:cxnLst/>
            <a:rect l="l" t="t" r="r" b="b"/>
            <a:pathLst>
              <a:path w="2328792" h="2317149">
                <a:moveTo>
                  <a:pt x="0" y="0"/>
                </a:moveTo>
                <a:lnTo>
                  <a:pt x="2328792" y="0"/>
                </a:lnTo>
                <a:lnTo>
                  <a:pt x="2328792" y="2317149"/>
                </a:lnTo>
                <a:lnTo>
                  <a:pt x="0" y="2317149"/>
                </a:lnTo>
                <a:lnTo>
                  <a:pt x="0" y="0"/>
                </a:lnTo>
                <a:close/>
              </a:path>
            </a:pathLst>
          </a:custGeom>
          <a:blipFill>
            <a:blip r:embed="rId17"/>
            <a:stretch>
              <a:fillRect/>
            </a:stretch>
          </a:blipFill>
        </p:spPr>
        <p:txBody>
          <a:bodyPr/>
          <a:lstStyle/>
          <a:p>
            <a:endParaRPr lang="pt-PT"/>
          </a:p>
        </p:txBody>
      </p:sp>
      <p:sp>
        <p:nvSpPr>
          <p:cNvPr id="37" name="Freeform 37"/>
          <p:cNvSpPr/>
          <p:nvPr/>
        </p:nvSpPr>
        <p:spPr>
          <a:xfrm rot="-3559524">
            <a:off x="2045256" y="20340103"/>
            <a:ext cx="2783253" cy="2251905"/>
          </a:xfrm>
          <a:custGeom>
            <a:avLst/>
            <a:gdLst/>
            <a:ahLst/>
            <a:cxnLst/>
            <a:rect l="l" t="t" r="r" b="b"/>
            <a:pathLst>
              <a:path w="2783253" h="2251905">
                <a:moveTo>
                  <a:pt x="0" y="0"/>
                </a:moveTo>
                <a:lnTo>
                  <a:pt x="2783254" y="0"/>
                </a:lnTo>
                <a:lnTo>
                  <a:pt x="2783254" y="2251905"/>
                </a:lnTo>
                <a:lnTo>
                  <a:pt x="0" y="2251905"/>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pt-PT"/>
          </a:p>
        </p:txBody>
      </p:sp>
      <p:sp>
        <p:nvSpPr>
          <p:cNvPr id="38" name="Freeform 38"/>
          <p:cNvSpPr/>
          <p:nvPr/>
        </p:nvSpPr>
        <p:spPr>
          <a:xfrm rot="7431300" flipH="1">
            <a:off x="3102393" y="20083691"/>
            <a:ext cx="2783253" cy="2251905"/>
          </a:xfrm>
          <a:custGeom>
            <a:avLst/>
            <a:gdLst/>
            <a:ahLst/>
            <a:cxnLst/>
            <a:rect l="l" t="t" r="r" b="b"/>
            <a:pathLst>
              <a:path w="2783253" h="2251905">
                <a:moveTo>
                  <a:pt x="2783253" y="0"/>
                </a:moveTo>
                <a:lnTo>
                  <a:pt x="0" y="0"/>
                </a:lnTo>
                <a:lnTo>
                  <a:pt x="0" y="2251904"/>
                </a:lnTo>
                <a:lnTo>
                  <a:pt x="2783253" y="2251904"/>
                </a:lnTo>
                <a:lnTo>
                  <a:pt x="2783253"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pt-PT"/>
          </a:p>
        </p:txBody>
      </p:sp>
      <p:sp>
        <p:nvSpPr>
          <p:cNvPr id="39" name="Freeform 39"/>
          <p:cNvSpPr/>
          <p:nvPr/>
        </p:nvSpPr>
        <p:spPr>
          <a:xfrm rot="1291467">
            <a:off x="5929704" y="18597495"/>
            <a:ext cx="3560609" cy="3558837"/>
          </a:xfrm>
          <a:custGeom>
            <a:avLst/>
            <a:gdLst/>
            <a:ahLst/>
            <a:cxnLst/>
            <a:rect l="l" t="t" r="r" b="b"/>
            <a:pathLst>
              <a:path w="3560609" h="3558837">
                <a:moveTo>
                  <a:pt x="0" y="0"/>
                </a:moveTo>
                <a:lnTo>
                  <a:pt x="3560608" y="0"/>
                </a:lnTo>
                <a:lnTo>
                  <a:pt x="3560608" y="3558837"/>
                </a:lnTo>
                <a:lnTo>
                  <a:pt x="0" y="3558837"/>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pt-PT"/>
          </a:p>
        </p:txBody>
      </p:sp>
      <p:sp>
        <p:nvSpPr>
          <p:cNvPr id="40" name="Freeform 40"/>
          <p:cNvSpPr/>
          <p:nvPr/>
        </p:nvSpPr>
        <p:spPr>
          <a:xfrm>
            <a:off x="10300942" y="17825001"/>
            <a:ext cx="1759332" cy="2299781"/>
          </a:xfrm>
          <a:custGeom>
            <a:avLst/>
            <a:gdLst/>
            <a:ahLst/>
            <a:cxnLst/>
            <a:rect l="l" t="t" r="r" b="b"/>
            <a:pathLst>
              <a:path w="1759332" h="2299781">
                <a:moveTo>
                  <a:pt x="0" y="0"/>
                </a:moveTo>
                <a:lnTo>
                  <a:pt x="1759333" y="0"/>
                </a:lnTo>
                <a:lnTo>
                  <a:pt x="1759333" y="2299781"/>
                </a:lnTo>
                <a:lnTo>
                  <a:pt x="0" y="2299781"/>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pt-PT"/>
          </a:p>
        </p:txBody>
      </p:sp>
      <p:sp>
        <p:nvSpPr>
          <p:cNvPr id="41" name="Freeform 41"/>
          <p:cNvSpPr/>
          <p:nvPr/>
        </p:nvSpPr>
        <p:spPr>
          <a:xfrm>
            <a:off x="12839289" y="15557424"/>
            <a:ext cx="2355562" cy="1825560"/>
          </a:xfrm>
          <a:custGeom>
            <a:avLst/>
            <a:gdLst/>
            <a:ahLst/>
            <a:cxnLst/>
            <a:rect l="l" t="t" r="r" b="b"/>
            <a:pathLst>
              <a:path w="2355562" h="1825560">
                <a:moveTo>
                  <a:pt x="0" y="0"/>
                </a:moveTo>
                <a:lnTo>
                  <a:pt x="2355562" y="0"/>
                </a:lnTo>
                <a:lnTo>
                  <a:pt x="2355562" y="1825561"/>
                </a:lnTo>
                <a:lnTo>
                  <a:pt x="0" y="1825561"/>
                </a:lnTo>
                <a:lnTo>
                  <a:pt x="0" y="0"/>
                </a:lnTo>
                <a:close/>
              </a:path>
            </a:pathLst>
          </a:custGeom>
          <a:blipFill>
            <a:blip r:embed="rId22"/>
            <a:stretch>
              <a:fillRect/>
            </a:stretch>
          </a:blipFill>
        </p:spPr>
        <p:txBody>
          <a:bodyPr/>
          <a:lstStyle/>
          <a:p>
            <a:endParaRPr lang="pt-PT"/>
          </a:p>
        </p:txBody>
      </p:sp>
      <p:sp>
        <p:nvSpPr>
          <p:cNvPr id="42" name="TextBox 42"/>
          <p:cNvSpPr txBox="1"/>
          <p:nvPr/>
        </p:nvSpPr>
        <p:spPr>
          <a:xfrm>
            <a:off x="2595609" y="13772465"/>
            <a:ext cx="2599900" cy="734062"/>
          </a:xfrm>
          <a:prstGeom prst="rect">
            <a:avLst/>
          </a:prstGeom>
        </p:spPr>
        <p:txBody>
          <a:bodyPr lIns="0" tIns="0" rIns="0" bIns="0" rtlCol="0" anchor="t">
            <a:spAutoFit/>
          </a:bodyPr>
          <a:lstStyle/>
          <a:p>
            <a:pPr algn="l">
              <a:lnSpc>
                <a:spcPts val="5739"/>
              </a:lnSpc>
              <a:spcBef>
                <a:spcPct val="0"/>
              </a:spcBef>
            </a:pPr>
            <a:r>
              <a:rPr lang="en-US" sz="4099" b="1">
                <a:solidFill>
                  <a:srgbClr val="BF843A"/>
                </a:solidFill>
                <a:latin typeface="Poppins Bold"/>
                <a:ea typeface="Poppins Bold"/>
                <a:cs typeface="Poppins Bold"/>
                <a:sym typeface="Poppins Bold"/>
              </a:rPr>
              <a:t>ÍCONES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638</Words>
  <Application>Microsoft Office PowerPoint</Application>
  <PresentationFormat>Personalizados</PresentationFormat>
  <Paragraphs>87</Paragraphs>
  <Slides>4</Slides>
  <Notes>0</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4</vt:i4>
      </vt:variant>
    </vt:vector>
  </HeadingPairs>
  <TitlesOfParts>
    <vt:vector size="9" baseType="lpstr">
      <vt:lpstr>Arial</vt:lpstr>
      <vt:lpstr>Poppins</vt:lpstr>
      <vt:lpstr>Calibri</vt:lpstr>
      <vt:lpstr>Poppins Bold</vt:lpstr>
      <vt:lpstr>Office Theme</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Poster Concurso Científico</dc:title>
  <cp:lastModifiedBy>André Vicente</cp:lastModifiedBy>
  <cp:revision>6</cp:revision>
  <dcterms:created xsi:type="dcterms:W3CDTF">2006-08-16T00:00:00Z</dcterms:created>
  <dcterms:modified xsi:type="dcterms:W3CDTF">2026-08-26T21:06:34Z</dcterms:modified>
  <dc:identifier>DAHSoP7tMWo</dc:identifier>
</cp:coreProperties>
</file>